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3" r:id="rId6"/>
    <p:sldId id="262" r:id="rId7"/>
    <p:sldId id="280" r:id="rId8"/>
    <p:sldId id="282" r:id="rId9"/>
    <p:sldId id="275" r:id="rId10"/>
    <p:sldId id="274" r:id="rId11"/>
    <p:sldId id="281" r:id="rId12"/>
    <p:sldId id="276" r:id="rId13"/>
    <p:sldId id="278" r:id="rId14"/>
    <p:sldId id="264" r:id="rId15"/>
    <p:sldId id="266" r:id="rId16"/>
    <p:sldId id="277" r:id="rId17"/>
    <p:sldId id="284" r:id="rId18"/>
    <p:sldId id="265" r:id="rId19"/>
    <p:sldId id="283" r:id="rId20"/>
    <p:sldId id="267" r:id="rId21"/>
    <p:sldId id="269" r:id="rId22"/>
    <p:sldId id="271" r:id="rId23"/>
    <p:sldId id="272" r:id="rId24"/>
    <p:sldId id="273" r:id="rId25"/>
    <p:sldId id="268" r:id="rId26"/>
    <p:sldId id="27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81299-8B11-4490-AB9F-49EA0D91776F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387541-2B39-4EF4-9FFD-B9D7904D5C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56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Produkti</a:t>
            </a:r>
            <a:r>
              <a:rPr lang="en-US" dirty="0" smtClean="0"/>
              <a:t> </a:t>
            </a:r>
            <a:r>
              <a:rPr lang="en-US" dirty="0" err="1" smtClean="0"/>
              <a:t>protoonkogena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proteini</a:t>
            </a:r>
            <a:r>
              <a:rPr lang="en-US" dirty="0" smtClean="0"/>
              <a:t> </a:t>
            </a:r>
            <a:r>
              <a:rPr lang="en-US" dirty="0" err="1" smtClean="0"/>
              <a:t>potrebni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prenos</a:t>
            </a:r>
            <a:r>
              <a:rPr lang="en-US" dirty="0" smtClean="0"/>
              <a:t> </a:t>
            </a:r>
            <a:r>
              <a:rPr lang="en-US" dirty="0" err="1" smtClean="0"/>
              <a:t>signala</a:t>
            </a:r>
            <a:r>
              <a:rPr lang="en-US" dirty="0" smtClean="0"/>
              <a:t> u </a:t>
            </a:r>
            <a:r>
              <a:rPr lang="en-US" dirty="0" err="1" smtClean="0"/>
              <a:t>ćeliji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87541-2B39-4EF4-9FFD-B9D7904D5C5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89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p53 – deluje</a:t>
            </a:r>
            <a:r>
              <a:rPr lang="sr-Latn-RS" baseline="0" dirty="0" smtClean="0"/>
              <a:t> kao transkripcioni faktor i </a:t>
            </a:r>
            <a:r>
              <a:rPr lang="sr-Latn-RS" dirty="0" smtClean="0"/>
              <a:t>svoju ulogu u kontroli ćelijskog ciklusa ostvaruje tako što aktivira ekspresiju </a:t>
            </a:r>
            <a:r>
              <a:rPr lang="sr-Latn-RS" u="sng" dirty="0" smtClean="0"/>
              <a:t>inhibitora ćelijskog ciklusa </a:t>
            </a:r>
            <a:r>
              <a:rPr lang="sr-Latn-RS" dirty="0" smtClean="0"/>
              <a:t>koji deluje na G1/S kontrolnoj tački ćelijskog ciklusa.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87541-2B39-4EF4-9FFD-B9D7904D5C5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32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6E389-1B42-46CB-9135-5D5F9AE079C7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C1DB-85D6-470D-BC67-80A4097B98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8665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6E389-1B42-46CB-9135-5D5F9AE079C7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C1DB-85D6-470D-BC67-80A4097B98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3373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6E389-1B42-46CB-9135-5D5F9AE079C7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C1DB-85D6-470D-BC67-80A4097B98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28256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6E389-1B42-46CB-9135-5D5F9AE079C7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C1DB-85D6-470D-BC67-80A4097B98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2027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6E389-1B42-46CB-9135-5D5F9AE079C7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C1DB-85D6-470D-BC67-80A4097B98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75429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6E389-1B42-46CB-9135-5D5F9AE079C7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C1DB-85D6-470D-BC67-80A4097B98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8568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6E389-1B42-46CB-9135-5D5F9AE079C7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C1DB-85D6-470D-BC67-80A4097B98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68502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6E389-1B42-46CB-9135-5D5F9AE079C7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C1DB-85D6-470D-BC67-80A4097B98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16402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6E389-1B42-46CB-9135-5D5F9AE079C7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C1DB-85D6-470D-BC67-80A4097B98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7037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6E389-1B42-46CB-9135-5D5F9AE079C7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C1DB-85D6-470D-BC67-80A4097B98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68059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6E389-1B42-46CB-9135-5D5F9AE079C7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C1DB-85D6-470D-BC67-80A4097B98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90145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6E389-1B42-46CB-9135-5D5F9AE079C7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1C1DB-85D6-470D-BC67-80A4097B98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891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wipe dir="r"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04800"/>
            <a:ext cx="6858000" cy="2387600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US" sz="4000" dirty="0" err="1" smtClean="0"/>
              <a:t>Onkogenetika</a:t>
            </a:r>
            <a:r>
              <a:rPr lang="en-US" sz="4000" dirty="0" smtClean="0"/>
              <a:t>  </a:t>
            </a:r>
            <a:br>
              <a:rPr lang="en-US" sz="4000" dirty="0" smtClean="0"/>
            </a:br>
            <a:r>
              <a:rPr lang="en-US" sz="4000" dirty="0" smtClean="0"/>
              <a:t>-</a:t>
            </a:r>
            <a:r>
              <a:rPr lang="en-US" sz="4000" dirty="0" err="1" smtClean="0"/>
              <a:t>genetika</a:t>
            </a:r>
            <a:r>
              <a:rPr lang="en-US" sz="4000" dirty="0" smtClean="0"/>
              <a:t> </a:t>
            </a:r>
            <a:r>
              <a:rPr lang="en-US" sz="4000" dirty="0" err="1" smtClean="0"/>
              <a:t>kancera</a:t>
            </a:r>
            <a:r>
              <a:rPr lang="en-US" sz="4000" dirty="0" smtClean="0"/>
              <a:t>-</a:t>
            </a:r>
            <a:endParaRPr lang="en-US" sz="40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838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u="sng" dirty="0" smtClean="0">
                <a:solidFill>
                  <a:srgbClr val="C00000"/>
                </a:solidFill>
              </a:rPr>
              <a:t>V</a:t>
            </a:r>
            <a:r>
              <a:rPr lang="sr-Latn-RS" sz="2400" u="sng" dirty="0" smtClean="0">
                <a:solidFill>
                  <a:srgbClr val="C00000"/>
                </a:solidFill>
              </a:rPr>
              <a:t>irusni onkogeni – koji mogu dovesti do maligne transformacije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295400" y="1371600"/>
            <a:ext cx="1277401" cy="3667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solidFill>
                  <a:srgbClr val="CC3300"/>
                </a:solidFill>
              </a:rPr>
              <a:t>DNK </a:t>
            </a:r>
            <a:r>
              <a:rPr lang="en-US" sz="1800" b="1" dirty="0" err="1">
                <a:solidFill>
                  <a:srgbClr val="CC3300"/>
                </a:solidFill>
              </a:rPr>
              <a:t>virusi</a:t>
            </a:r>
            <a:endParaRPr lang="en-US" sz="2400" b="1" dirty="0">
              <a:solidFill>
                <a:srgbClr val="FF3300"/>
              </a:solidFill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295400" y="1981200"/>
            <a:ext cx="220980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800" b="1" u="sng" dirty="0" err="1"/>
              <a:t>Papovavirusi</a:t>
            </a:r>
            <a:r>
              <a:rPr lang="en-US" sz="1800" b="1" u="sng" dirty="0"/>
              <a:t> </a:t>
            </a:r>
            <a:r>
              <a:rPr lang="sr-Latn-CS" sz="1800" b="1" u="sng" dirty="0"/>
              <a:t> </a:t>
            </a:r>
            <a:endParaRPr lang="sr-Latn-CS" sz="1800" b="1" u="sng" dirty="0" smtClean="0"/>
          </a:p>
          <a:p>
            <a:pPr algn="l"/>
            <a:r>
              <a:rPr lang="en-US" sz="1800" b="1" i="1" dirty="0" err="1" smtClean="0"/>
              <a:t>Papilloma</a:t>
            </a:r>
            <a:r>
              <a:rPr lang="en-US" sz="1800" b="1" i="1" dirty="0" smtClean="0"/>
              <a:t> virus</a:t>
            </a:r>
            <a:r>
              <a:rPr lang="sr-Latn-RS" sz="1800" b="1" i="1" dirty="0" smtClean="0"/>
              <a:t> -</a:t>
            </a:r>
            <a:endParaRPr lang="en-US" sz="1800" b="1" dirty="0"/>
          </a:p>
          <a:p>
            <a:pPr algn="l"/>
            <a:r>
              <a:rPr lang="en-US" sz="1800" b="1" u="sng" dirty="0" err="1" smtClean="0"/>
              <a:t>Hepadnavirusi</a:t>
            </a:r>
            <a:endParaRPr lang="sr-Latn-RS" sz="1800" b="1" u="sng" dirty="0" smtClean="0"/>
          </a:p>
          <a:p>
            <a:pPr algn="l"/>
            <a:r>
              <a:rPr lang="en-US" sz="1800" b="1" dirty="0" smtClean="0"/>
              <a:t> </a:t>
            </a:r>
            <a:r>
              <a:rPr lang="en-US" sz="1800" b="1" i="1" dirty="0"/>
              <a:t>Hepatitis-B </a:t>
            </a:r>
            <a:r>
              <a:rPr lang="en-US" sz="1800" b="1" i="1" dirty="0" smtClean="0"/>
              <a:t>virus</a:t>
            </a:r>
            <a:r>
              <a:rPr lang="sr-Latn-RS" sz="1800" b="1" i="1" dirty="0" smtClean="0"/>
              <a:t> -</a:t>
            </a:r>
            <a:endParaRPr lang="en-US" sz="1800" b="1" dirty="0"/>
          </a:p>
          <a:p>
            <a:pPr algn="l"/>
            <a:r>
              <a:rPr lang="en-US" sz="1800" b="1" u="sng" dirty="0" err="1"/>
              <a:t>Herpesvirusi</a:t>
            </a:r>
            <a:r>
              <a:rPr lang="en-US" sz="1800" b="1" u="sng" dirty="0"/>
              <a:t> </a:t>
            </a:r>
            <a:r>
              <a:rPr lang="sr-Latn-CS" sz="1800" b="1" u="sng" dirty="0"/>
              <a:t>  </a:t>
            </a:r>
            <a:endParaRPr lang="sr-Latn-CS" sz="1800" b="1" u="sng" dirty="0" smtClean="0"/>
          </a:p>
          <a:p>
            <a:pPr algn="l"/>
            <a:r>
              <a:rPr lang="en-US" sz="1800" b="1" i="1" dirty="0" smtClean="0"/>
              <a:t>Epstein-Barr virus</a:t>
            </a:r>
            <a:r>
              <a:rPr lang="sr-Latn-RS" sz="1800" b="1" i="1" dirty="0" smtClean="0"/>
              <a:t> -</a:t>
            </a:r>
            <a:endParaRPr lang="en-US" sz="1800" b="1" dirty="0"/>
          </a:p>
          <a:p>
            <a:pPr algn="l"/>
            <a:endParaRPr lang="en-US" sz="1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3048000" y="1981201"/>
            <a:ext cx="4648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endParaRPr lang="sr-Latn-RS" sz="1800" b="1" i="1" dirty="0" smtClean="0"/>
          </a:p>
          <a:p>
            <a:pPr algn="l"/>
            <a:r>
              <a:rPr lang="en-US" sz="1800" b="1" i="1" dirty="0" err="1" smtClean="0"/>
              <a:t>karcinom</a:t>
            </a:r>
            <a:r>
              <a:rPr lang="en-US" sz="1800" b="1" i="1" dirty="0" smtClean="0"/>
              <a:t> </a:t>
            </a:r>
            <a:r>
              <a:rPr lang="en-US" sz="1800" b="1" i="1" dirty="0" err="1"/>
              <a:t>cerviksa</a:t>
            </a:r>
            <a:r>
              <a:rPr lang="en-US" sz="1800" b="1" i="1" dirty="0"/>
              <a:t> </a:t>
            </a:r>
            <a:r>
              <a:rPr lang="en-US" sz="1800" b="1" i="1" dirty="0" err="1"/>
              <a:t>uterusa</a:t>
            </a:r>
            <a:endParaRPr lang="en-US" sz="1800" b="1" i="1" dirty="0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3276600" y="2819400"/>
            <a:ext cx="328962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 i="1" dirty="0" err="1" smtClean="0"/>
              <a:t>hepatocelularni</a:t>
            </a:r>
            <a:r>
              <a:rPr lang="en-US" sz="1800" b="1" i="1" dirty="0" smtClean="0"/>
              <a:t> </a:t>
            </a:r>
            <a:r>
              <a:rPr lang="en-US" sz="1800" b="1" i="1" dirty="0" err="1"/>
              <a:t>karcinom</a:t>
            </a:r>
            <a:r>
              <a:rPr lang="en-US" sz="1800" b="1" i="1" dirty="0"/>
              <a:t> </a:t>
            </a: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3276600" y="3352800"/>
            <a:ext cx="3886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 i="1" dirty="0" err="1"/>
              <a:t>Burkitt-ov</a:t>
            </a:r>
            <a:r>
              <a:rPr lang="en-US" sz="1800" b="1" i="1" dirty="0"/>
              <a:t> </a:t>
            </a:r>
            <a:r>
              <a:rPr lang="en-US" sz="1800" b="1" i="1" dirty="0" err="1"/>
              <a:t>limfom</a:t>
            </a:r>
            <a:r>
              <a:rPr lang="en-US" sz="1800" b="1" i="1" dirty="0"/>
              <a:t> </a:t>
            </a:r>
            <a:r>
              <a:rPr lang="en-US" sz="1800" b="1" i="1" dirty="0" err="1"/>
              <a:t>nazofaringealni</a:t>
            </a:r>
            <a:r>
              <a:rPr lang="en-US" sz="1800" b="1" i="1" dirty="0"/>
              <a:t> </a:t>
            </a:r>
            <a:r>
              <a:rPr lang="en-US" sz="1800" b="1" i="1" dirty="0" err="1"/>
              <a:t>karcinom</a:t>
            </a:r>
            <a:endParaRPr lang="en-US" sz="1800" b="1" i="1" dirty="0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295400" y="4195763"/>
            <a:ext cx="1277401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800" b="1" dirty="0">
                <a:solidFill>
                  <a:srgbClr val="CC3300"/>
                </a:solidFill>
              </a:rPr>
              <a:t>RNK </a:t>
            </a:r>
            <a:r>
              <a:rPr lang="en-US" sz="1800" b="1" dirty="0" err="1">
                <a:solidFill>
                  <a:srgbClr val="CC3300"/>
                </a:solidFill>
              </a:rPr>
              <a:t>virusi</a:t>
            </a:r>
            <a:endParaRPr lang="en-US" sz="1800" b="1" dirty="0">
              <a:solidFill>
                <a:srgbClr val="CC3300"/>
              </a:solidFill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295400" y="4781550"/>
            <a:ext cx="127740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b="1" dirty="0" err="1"/>
              <a:t>Retrovirusi</a:t>
            </a:r>
            <a:r>
              <a:rPr lang="en-US" sz="1800" b="1" dirty="0"/>
              <a:t> </a:t>
            </a:r>
          </a:p>
          <a:p>
            <a:pPr algn="l"/>
            <a:r>
              <a:rPr lang="en-US" sz="1800" b="1" i="1" dirty="0" smtClean="0"/>
              <a:t>HTLVI</a:t>
            </a:r>
            <a:r>
              <a:rPr lang="sr-Latn-RS" sz="1800" b="1" i="1" dirty="0" smtClean="0"/>
              <a:t>  -</a:t>
            </a:r>
            <a:endParaRPr lang="en-US" sz="1800" b="1" i="1" dirty="0"/>
          </a:p>
          <a:p>
            <a:pPr algn="l"/>
            <a:r>
              <a:rPr lang="en-US" sz="1800" b="1" i="1" dirty="0" smtClean="0"/>
              <a:t>HIV-1</a:t>
            </a:r>
            <a:r>
              <a:rPr lang="sr-Latn-RS" sz="1800" b="1" i="1" dirty="0" smtClean="0"/>
              <a:t>  - </a:t>
            </a:r>
            <a:endParaRPr lang="en-US" sz="1800" b="1" i="1" dirty="0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2362200" y="5029200"/>
            <a:ext cx="28491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 i="1" dirty="0" err="1"/>
              <a:t>adultna</a:t>
            </a:r>
            <a:r>
              <a:rPr lang="en-US" sz="1800" b="1" i="1" dirty="0"/>
              <a:t> T-</a:t>
            </a:r>
            <a:r>
              <a:rPr lang="en-US" sz="1800" b="1" i="1" dirty="0" err="1"/>
              <a:t>ćelijska</a:t>
            </a:r>
            <a:r>
              <a:rPr lang="en-US" sz="1800" b="1" i="1" dirty="0"/>
              <a:t> </a:t>
            </a:r>
            <a:r>
              <a:rPr lang="en-US" sz="1800" b="1" i="1" dirty="0" err="1"/>
              <a:t>leukemija</a:t>
            </a:r>
            <a:endParaRPr lang="en-US" sz="1800" b="1" i="1" dirty="0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2362200" y="5334000"/>
            <a:ext cx="16548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 b="1" i="1" dirty="0" err="1" smtClean="0"/>
              <a:t>Kapo</a:t>
            </a:r>
            <a:r>
              <a:rPr lang="sr-Latn-RS" sz="1800" b="1" i="1" dirty="0" smtClean="0"/>
              <a:t>š</a:t>
            </a:r>
            <a:r>
              <a:rPr lang="en-US" sz="1800" b="1" i="1" dirty="0" err="1" smtClean="0"/>
              <a:t>i</a:t>
            </a:r>
            <a:r>
              <a:rPr lang="en-US" sz="1800" b="1" i="1" dirty="0" smtClean="0"/>
              <a:t> </a:t>
            </a:r>
            <a:r>
              <a:rPr lang="en-US" sz="1800" b="1" i="1" dirty="0" err="1"/>
              <a:t>sarkom</a:t>
            </a:r>
            <a:endParaRPr lang="en-US" sz="1800" b="1" i="1" dirty="0"/>
          </a:p>
        </p:txBody>
      </p:sp>
      <p:sp>
        <p:nvSpPr>
          <p:cNvPr id="12" name="Rectangle 11"/>
          <p:cNvSpPr/>
          <p:nvPr/>
        </p:nvSpPr>
        <p:spPr>
          <a:xfrm>
            <a:off x="304800" y="914400"/>
            <a:ext cx="4441024" cy="3693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dirty="0" smtClean="0"/>
              <a:t>V</a:t>
            </a:r>
            <a:r>
              <a:rPr lang="sr-Latn-RS" dirty="0" smtClean="0"/>
              <a:t>irusi udruženi sa malignitetima kod čoveka: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5921335"/>
            <a:ext cx="9144000" cy="92333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sr-Latn-RS" dirty="0" smtClean="0">
                <a:solidFill>
                  <a:srgbClr val="C00000"/>
                </a:solidFill>
              </a:rPr>
              <a:t>1. Akutno</a:t>
            </a:r>
            <a:r>
              <a:rPr lang="sr-Latn-RS" dirty="0" smtClean="0"/>
              <a:t> </a:t>
            </a:r>
            <a:r>
              <a:rPr lang="sr-Latn-RS" dirty="0" smtClean="0">
                <a:solidFill>
                  <a:srgbClr val="C00000"/>
                </a:solidFill>
              </a:rPr>
              <a:t>transformišući virusi </a:t>
            </a:r>
            <a:r>
              <a:rPr lang="sr-Latn-RS" dirty="0" smtClean="0"/>
              <a:t>– sadrže viralni onkogen (tumorogeneza).</a:t>
            </a:r>
          </a:p>
          <a:p>
            <a:r>
              <a:rPr lang="sr-Latn-RS" dirty="0" smtClean="0">
                <a:solidFill>
                  <a:srgbClr val="0070C0"/>
                </a:solidFill>
              </a:rPr>
              <a:t>2. Sporo</a:t>
            </a:r>
            <a:r>
              <a:rPr lang="sr-Latn-RS" dirty="0" smtClean="0"/>
              <a:t> </a:t>
            </a:r>
            <a:r>
              <a:rPr lang="sr-Latn-RS" dirty="0" smtClean="0">
                <a:solidFill>
                  <a:srgbClr val="0070C0"/>
                </a:solidFill>
              </a:rPr>
              <a:t>transformišući virusi </a:t>
            </a:r>
            <a:r>
              <a:rPr lang="sr-Latn-RS" dirty="0" smtClean="0"/>
              <a:t>(ne sadrže viralni onkogen) – ugrađuju se u genom domaćina uz protoonkogene i dovode do njihove povećane ekspresije (tumorogeneza).</a:t>
            </a:r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u="sng" dirty="0" smtClean="0">
                <a:solidFill>
                  <a:schemeClr val="accent6">
                    <a:lumMod val="50000"/>
                  </a:schemeClr>
                </a:solidFill>
              </a:rPr>
              <a:t>N</a:t>
            </a:r>
            <a:r>
              <a:rPr lang="sr-Latn-RS" sz="2800" u="sng" dirty="0" smtClean="0">
                <a:solidFill>
                  <a:schemeClr val="accent6">
                    <a:lumMod val="50000"/>
                  </a:schemeClr>
                </a:solidFill>
              </a:rPr>
              <a:t>eviralna aktivacija protoonkogena </a:t>
            </a:r>
            <a:br>
              <a:rPr lang="sr-Latn-RS" sz="2800" u="sng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sr-Latn-RS" sz="2000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sr-Latn-RS" sz="2000" dirty="0" smtClean="0">
                <a:solidFill>
                  <a:schemeClr val="accent6">
                    <a:lumMod val="50000"/>
                  </a:schemeClr>
                </a:solidFill>
              </a:rPr>
              <a:t>kvantitativne ili kvalitativne promene genskog proizvoda ovih gena)</a:t>
            </a:r>
            <a:endParaRPr lang="en-US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sr-Latn-RS" sz="2000" dirty="0" smtClean="0"/>
          </a:p>
          <a:p>
            <a:pPr algn="just">
              <a:buFont typeface="Wingdings" pitchFamily="2" charset="2"/>
              <a:buChar char="Ø"/>
            </a:pPr>
            <a:r>
              <a:rPr lang="sr-Latn-RS" sz="2000" dirty="0" smtClean="0">
                <a:solidFill>
                  <a:srgbClr val="C00000"/>
                </a:solidFill>
              </a:rPr>
              <a:t> point </a:t>
            </a:r>
            <a:r>
              <a:rPr lang="sr-Latn-RS" sz="2000" dirty="0" smtClean="0">
                <a:solidFill>
                  <a:srgbClr val="C00000"/>
                </a:solidFill>
              </a:rPr>
              <a:t>(tačkaste) mutacije </a:t>
            </a:r>
            <a:r>
              <a:rPr lang="sr-Latn-RS" sz="2000" dirty="0" smtClean="0"/>
              <a:t>(daju produkt izmenjene biohemijske aktivnosti; protoonkogeni iz </a:t>
            </a:r>
            <a:r>
              <a:rPr lang="sr-Latn-RS" sz="2000" i="1" dirty="0" smtClean="0"/>
              <a:t>ras</a:t>
            </a:r>
            <a:r>
              <a:rPr lang="sr-Latn-RS" sz="2000" dirty="0" smtClean="0"/>
              <a:t> familije su naročito podložni aktivaciji putem mutacije)</a:t>
            </a:r>
            <a:endParaRPr lang="sr-Latn-RS" sz="2000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endParaRPr lang="sr-Latn-RS" sz="2000" dirty="0" smtClean="0">
              <a:solidFill>
                <a:srgbClr val="C00000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sz="2000" dirty="0" smtClean="0">
                <a:solidFill>
                  <a:srgbClr val="7030A0"/>
                </a:solidFill>
              </a:rPr>
              <a:t> amplifikacije</a:t>
            </a:r>
            <a:r>
              <a:rPr lang="sr-Latn-RS" sz="2000" dirty="0" smtClean="0"/>
              <a:t> </a:t>
            </a:r>
            <a:r>
              <a:rPr lang="sr-Latn-RS" sz="2000" dirty="0" smtClean="0"/>
              <a:t>(kvantitativni efekat - dovodi do umnožavanja hromozomskih segmenata koji nose protoonkogene)</a:t>
            </a:r>
          </a:p>
          <a:p>
            <a:pPr algn="just">
              <a:buNone/>
            </a:pPr>
            <a:endParaRPr lang="sr-Latn-RS" sz="2000" dirty="0" smtClean="0"/>
          </a:p>
          <a:p>
            <a:pPr algn="just">
              <a:buFont typeface="Wingdings" pitchFamily="2" charset="2"/>
              <a:buChar char="Ø"/>
            </a:pPr>
            <a:r>
              <a:rPr lang="sr-Latn-RS" sz="2000" dirty="0" smtClean="0">
                <a:solidFill>
                  <a:schemeClr val="accent1">
                    <a:lumMod val="75000"/>
                  </a:schemeClr>
                </a:solidFill>
              </a:rPr>
              <a:t> strukturne </a:t>
            </a:r>
            <a:r>
              <a:rPr lang="sr-Latn-RS" sz="2000" dirty="0" smtClean="0">
                <a:solidFill>
                  <a:schemeClr val="accent1">
                    <a:lumMod val="75000"/>
                  </a:schemeClr>
                </a:solidFill>
              </a:rPr>
              <a:t>hromozomske aberacije </a:t>
            </a:r>
            <a:r>
              <a:rPr lang="sr-Latn-RS" sz="2000" dirty="0" smtClean="0"/>
              <a:t>(nejčešće zbog translokacije segmenta sa protoonkogenom u zonu koja je transkripciono aktivnija, npr. Philadelphia hromozom – Ph</a:t>
            </a:r>
            <a:r>
              <a:rPr lang="en-US" sz="2000" dirty="0" smtClean="0"/>
              <a:t>’</a:t>
            </a:r>
            <a:r>
              <a:rPr lang="sr-Latn-RS" sz="2000" dirty="0" smtClean="0"/>
              <a:t>)</a:t>
            </a:r>
            <a:endParaRPr lang="en-US" sz="20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8" name="Line 48"/>
          <p:cNvSpPr>
            <a:spLocks noChangeShapeType="1"/>
          </p:cNvSpPr>
          <p:nvPr/>
        </p:nvSpPr>
        <p:spPr bwMode="auto">
          <a:xfrm>
            <a:off x="4267200" y="2286000"/>
            <a:ext cx="609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0" name="Line 50"/>
          <p:cNvSpPr>
            <a:spLocks noChangeShapeType="1"/>
          </p:cNvSpPr>
          <p:nvPr/>
        </p:nvSpPr>
        <p:spPr bwMode="auto">
          <a:xfrm>
            <a:off x="4191000" y="3581400"/>
            <a:ext cx="609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2" name="Line 52"/>
          <p:cNvSpPr>
            <a:spLocks noChangeShapeType="1"/>
          </p:cNvSpPr>
          <p:nvPr/>
        </p:nvSpPr>
        <p:spPr bwMode="auto">
          <a:xfrm>
            <a:off x="4191000" y="4876800"/>
            <a:ext cx="609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80"/>
          <p:cNvGrpSpPr>
            <a:grpSpLocks/>
          </p:cNvGrpSpPr>
          <p:nvPr/>
        </p:nvGrpSpPr>
        <p:grpSpPr bwMode="auto">
          <a:xfrm>
            <a:off x="2133600" y="4419600"/>
            <a:ext cx="1981200" cy="533400"/>
            <a:chOff x="1344" y="2784"/>
            <a:chExt cx="1248" cy="336"/>
          </a:xfrm>
        </p:grpSpPr>
        <p:grpSp>
          <p:nvGrpSpPr>
            <p:cNvPr id="3" name="Group 63"/>
            <p:cNvGrpSpPr>
              <a:grpSpLocks/>
            </p:cNvGrpSpPr>
            <p:nvPr/>
          </p:nvGrpSpPr>
          <p:grpSpPr bwMode="auto">
            <a:xfrm>
              <a:off x="1728" y="2928"/>
              <a:ext cx="864" cy="192"/>
              <a:chOff x="1728" y="3024"/>
              <a:chExt cx="672" cy="96"/>
            </a:xfrm>
          </p:grpSpPr>
          <p:sp>
            <p:nvSpPr>
              <p:cNvPr id="10273" name="Oval 33"/>
              <p:cNvSpPr>
                <a:spLocks noChangeArrowheads="1"/>
              </p:cNvSpPr>
              <p:nvPr/>
            </p:nvSpPr>
            <p:spPr bwMode="auto">
              <a:xfrm>
                <a:off x="1728" y="3024"/>
                <a:ext cx="96" cy="96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4" name="Oval 34"/>
              <p:cNvSpPr>
                <a:spLocks noChangeArrowheads="1"/>
              </p:cNvSpPr>
              <p:nvPr/>
            </p:nvSpPr>
            <p:spPr bwMode="auto">
              <a:xfrm>
                <a:off x="1824" y="3024"/>
                <a:ext cx="96" cy="96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5" name="Oval 35"/>
              <p:cNvSpPr>
                <a:spLocks noChangeArrowheads="1"/>
              </p:cNvSpPr>
              <p:nvPr/>
            </p:nvSpPr>
            <p:spPr bwMode="auto">
              <a:xfrm>
                <a:off x="1920" y="3024"/>
                <a:ext cx="96" cy="96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6" name="Oval 36"/>
              <p:cNvSpPr>
                <a:spLocks noChangeArrowheads="1"/>
              </p:cNvSpPr>
              <p:nvPr/>
            </p:nvSpPr>
            <p:spPr bwMode="auto">
              <a:xfrm>
                <a:off x="2016" y="3024"/>
                <a:ext cx="96" cy="96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7" name="Oval 37"/>
              <p:cNvSpPr>
                <a:spLocks noChangeArrowheads="1"/>
              </p:cNvSpPr>
              <p:nvPr/>
            </p:nvSpPr>
            <p:spPr bwMode="auto">
              <a:xfrm>
                <a:off x="2112" y="3024"/>
                <a:ext cx="96" cy="96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8" name="Oval 38"/>
              <p:cNvSpPr>
                <a:spLocks noChangeArrowheads="1"/>
              </p:cNvSpPr>
              <p:nvPr/>
            </p:nvSpPr>
            <p:spPr bwMode="auto">
              <a:xfrm>
                <a:off x="2208" y="3024"/>
                <a:ext cx="96" cy="96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0" name="Oval 40"/>
              <p:cNvSpPr>
                <a:spLocks noChangeArrowheads="1"/>
              </p:cNvSpPr>
              <p:nvPr/>
            </p:nvSpPr>
            <p:spPr bwMode="auto">
              <a:xfrm>
                <a:off x="2304" y="3024"/>
                <a:ext cx="96" cy="96"/>
              </a:xfrm>
              <a:prstGeom prst="ellipse">
                <a:avLst/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96" name="Line 56"/>
            <p:cNvSpPr>
              <a:spLocks noChangeShapeType="1"/>
            </p:cNvSpPr>
            <p:nvPr/>
          </p:nvSpPr>
          <p:spPr bwMode="auto">
            <a:xfrm flipH="1" flipV="1">
              <a:off x="1344" y="2784"/>
              <a:ext cx="288" cy="240"/>
            </a:xfrm>
            <a:prstGeom prst="line">
              <a:avLst/>
            </a:prstGeom>
            <a:noFill/>
            <a:ln w="28575">
              <a:solidFill>
                <a:srgbClr val="CC66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78"/>
          <p:cNvGrpSpPr>
            <a:grpSpLocks/>
          </p:cNvGrpSpPr>
          <p:nvPr/>
        </p:nvGrpSpPr>
        <p:grpSpPr bwMode="auto">
          <a:xfrm>
            <a:off x="2133600" y="3429000"/>
            <a:ext cx="1371600" cy="381000"/>
            <a:chOff x="1344" y="2160"/>
            <a:chExt cx="864" cy="240"/>
          </a:xfrm>
        </p:grpSpPr>
        <p:sp>
          <p:nvSpPr>
            <p:cNvPr id="10268" name="AutoShape 28"/>
            <p:cNvSpPr>
              <a:spLocks noChangeArrowheads="1"/>
            </p:cNvSpPr>
            <p:nvPr/>
          </p:nvSpPr>
          <p:spPr bwMode="auto">
            <a:xfrm>
              <a:off x="1968" y="2160"/>
              <a:ext cx="240" cy="240"/>
            </a:xfrm>
            <a:prstGeom prst="triangle">
              <a:avLst>
                <a:gd name="adj" fmla="val 50000"/>
              </a:avLst>
            </a:prstGeom>
            <a:solidFill>
              <a:srgbClr val="FF33CC"/>
            </a:solidFill>
            <a:ln w="9525">
              <a:solidFill>
                <a:srgbClr val="FF33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7" name="Line 57"/>
            <p:cNvSpPr>
              <a:spLocks noChangeShapeType="1"/>
            </p:cNvSpPr>
            <p:nvPr/>
          </p:nvSpPr>
          <p:spPr bwMode="auto">
            <a:xfrm flipH="1">
              <a:off x="1344" y="2304"/>
              <a:ext cx="288" cy="0"/>
            </a:xfrm>
            <a:prstGeom prst="line">
              <a:avLst/>
            </a:prstGeom>
            <a:noFill/>
            <a:ln w="28575">
              <a:solidFill>
                <a:srgbClr val="CC66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76"/>
          <p:cNvGrpSpPr>
            <a:grpSpLocks/>
          </p:cNvGrpSpPr>
          <p:nvPr/>
        </p:nvGrpSpPr>
        <p:grpSpPr bwMode="auto">
          <a:xfrm>
            <a:off x="2133600" y="1981200"/>
            <a:ext cx="2057400" cy="1006475"/>
            <a:chOff x="1344" y="1248"/>
            <a:chExt cx="1296" cy="634"/>
          </a:xfrm>
        </p:grpSpPr>
        <p:sp>
          <p:nvSpPr>
            <p:cNvPr id="10283" name="AutoShape 43"/>
            <p:cNvSpPr>
              <a:spLocks noChangeArrowheads="1"/>
            </p:cNvSpPr>
            <p:nvPr/>
          </p:nvSpPr>
          <p:spPr bwMode="auto">
            <a:xfrm>
              <a:off x="1728" y="1248"/>
              <a:ext cx="336" cy="336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4" name="AutoShape 44"/>
            <p:cNvSpPr>
              <a:spLocks noChangeArrowheads="1"/>
            </p:cNvSpPr>
            <p:nvPr/>
          </p:nvSpPr>
          <p:spPr bwMode="auto">
            <a:xfrm>
              <a:off x="2160" y="1248"/>
              <a:ext cx="336" cy="336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7A00"/>
            </a:solidFill>
            <a:ln w="9525">
              <a:solidFill>
                <a:srgbClr val="007A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5" name="Text Box 45"/>
            <p:cNvSpPr txBox="1">
              <a:spLocks noChangeArrowheads="1"/>
            </p:cNvSpPr>
            <p:nvPr/>
          </p:nvSpPr>
          <p:spPr bwMode="auto">
            <a:xfrm>
              <a:off x="1776" y="1632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FF0000"/>
                  </a:solidFill>
                </a:rPr>
                <a:t>A</a:t>
              </a:r>
              <a:endParaRPr 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10286" name="Text Box 46"/>
            <p:cNvSpPr txBox="1">
              <a:spLocks noChangeArrowheads="1"/>
            </p:cNvSpPr>
            <p:nvPr/>
          </p:nvSpPr>
          <p:spPr bwMode="auto">
            <a:xfrm>
              <a:off x="2208" y="1632"/>
              <a:ext cx="4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007A00"/>
                  </a:solidFill>
                </a:rPr>
                <a:t>B</a:t>
              </a:r>
              <a:endParaRPr lang="en-US" sz="2400" b="0">
                <a:solidFill>
                  <a:srgbClr val="007A00"/>
                </a:solidFill>
              </a:endParaRPr>
            </a:p>
          </p:txBody>
        </p:sp>
        <p:sp>
          <p:nvSpPr>
            <p:cNvPr id="10298" name="Line 58"/>
            <p:cNvSpPr>
              <a:spLocks noChangeShapeType="1"/>
            </p:cNvSpPr>
            <p:nvPr/>
          </p:nvSpPr>
          <p:spPr bwMode="auto">
            <a:xfrm flipH="1">
              <a:off x="1344" y="1488"/>
              <a:ext cx="240" cy="240"/>
            </a:xfrm>
            <a:prstGeom prst="line">
              <a:avLst/>
            </a:prstGeom>
            <a:noFill/>
            <a:ln w="28575">
              <a:solidFill>
                <a:srgbClr val="CC66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84"/>
          <p:cNvGrpSpPr>
            <a:grpSpLocks/>
          </p:cNvGrpSpPr>
          <p:nvPr/>
        </p:nvGrpSpPr>
        <p:grpSpPr bwMode="auto">
          <a:xfrm>
            <a:off x="5257800" y="1981200"/>
            <a:ext cx="1600200" cy="549275"/>
            <a:chOff x="3312" y="1248"/>
            <a:chExt cx="1008" cy="346"/>
          </a:xfrm>
        </p:grpSpPr>
        <p:sp>
          <p:nvSpPr>
            <p:cNvPr id="10281" name="AutoShape 41"/>
            <p:cNvSpPr>
              <a:spLocks noChangeArrowheads="1"/>
            </p:cNvSpPr>
            <p:nvPr/>
          </p:nvSpPr>
          <p:spPr bwMode="auto">
            <a:xfrm rot="-5400000">
              <a:off x="3304" y="1256"/>
              <a:ext cx="336" cy="320"/>
            </a:xfrm>
            <a:custGeom>
              <a:avLst/>
              <a:gdLst>
                <a:gd name="G0" fmla="+- 5668 0 0"/>
                <a:gd name="G1" fmla="+- 10635457 0 0"/>
                <a:gd name="G2" fmla="+- 0 0 10635457"/>
                <a:gd name="T0" fmla="*/ 0 256 1"/>
                <a:gd name="T1" fmla="*/ 180 256 1"/>
                <a:gd name="G3" fmla="+- 10635457 T0 T1"/>
                <a:gd name="T2" fmla="*/ 0 256 1"/>
                <a:gd name="T3" fmla="*/ 90 256 1"/>
                <a:gd name="G4" fmla="+- 10635457 T2 T3"/>
                <a:gd name="G5" fmla="*/ G4 2 1"/>
                <a:gd name="T4" fmla="*/ 90 256 1"/>
                <a:gd name="T5" fmla="*/ 0 256 1"/>
                <a:gd name="G6" fmla="+- 10635457 T4 T5"/>
                <a:gd name="G7" fmla="*/ G6 2 1"/>
                <a:gd name="G8" fmla="abs 10635457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668"/>
                <a:gd name="G18" fmla="*/ 5668 1 2"/>
                <a:gd name="G19" fmla="+- G18 5400 0"/>
                <a:gd name="G20" fmla="cos G19 10635457"/>
                <a:gd name="G21" fmla="sin G19 10635457"/>
                <a:gd name="G22" fmla="+- G20 10800 0"/>
                <a:gd name="G23" fmla="+- G21 10800 0"/>
                <a:gd name="G24" fmla="+- 10800 0 G20"/>
                <a:gd name="G25" fmla="+- 5668 10800 0"/>
                <a:gd name="G26" fmla="?: G9 G17 G25"/>
                <a:gd name="G27" fmla="?: G9 0 21600"/>
                <a:gd name="G28" fmla="cos 10800 10635457"/>
                <a:gd name="G29" fmla="sin 10800 10635457"/>
                <a:gd name="G30" fmla="sin 5668 10635457"/>
                <a:gd name="G31" fmla="+- G28 10800 0"/>
                <a:gd name="G32" fmla="+- G29 10800 0"/>
                <a:gd name="G33" fmla="+- G30 10800 0"/>
                <a:gd name="G34" fmla="?: G4 0 G31"/>
                <a:gd name="G35" fmla="?: 10635457 G34 0"/>
                <a:gd name="G36" fmla="?: G6 G35 G31"/>
                <a:gd name="G37" fmla="+- 21600 0 G36"/>
                <a:gd name="G38" fmla="?: G4 0 G33"/>
                <a:gd name="G39" fmla="?: 10635457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956 w 21600"/>
                <a:gd name="T15" fmla="*/ 13305 h 21600"/>
                <a:gd name="T16" fmla="*/ 10800 w 21600"/>
                <a:gd name="T17" fmla="*/ 5132 h 21600"/>
                <a:gd name="T18" fmla="*/ 18644 w 21600"/>
                <a:gd name="T19" fmla="*/ 13305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2524"/>
                  </a:moveTo>
                  <a:cubicBezTo>
                    <a:pt x="5222" y="11967"/>
                    <a:pt x="5132" y="11385"/>
                    <a:pt x="5132" y="10800"/>
                  </a:cubicBezTo>
                  <a:cubicBezTo>
                    <a:pt x="5132" y="7669"/>
                    <a:pt x="7669" y="5132"/>
                    <a:pt x="10800" y="5132"/>
                  </a:cubicBezTo>
                  <a:cubicBezTo>
                    <a:pt x="13930" y="5132"/>
                    <a:pt x="16468" y="7669"/>
                    <a:pt x="16468" y="10800"/>
                  </a:cubicBezTo>
                  <a:cubicBezTo>
                    <a:pt x="16468" y="11385"/>
                    <a:pt x="16377" y="11967"/>
                    <a:pt x="16199" y="12524"/>
                  </a:cubicBezTo>
                  <a:lnTo>
                    <a:pt x="21087" y="14086"/>
                  </a:lnTo>
                  <a:cubicBezTo>
                    <a:pt x="21427" y="13023"/>
                    <a:pt x="21600" y="11915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915"/>
                    <a:pt x="172" y="13023"/>
                    <a:pt x="512" y="14086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2" name="AutoShape 42"/>
            <p:cNvSpPr>
              <a:spLocks noChangeArrowheads="1"/>
            </p:cNvSpPr>
            <p:nvPr/>
          </p:nvSpPr>
          <p:spPr bwMode="auto">
            <a:xfrm rot="5400000">
              <a:off x="3368" y="1256"/>
              <a:ext cx="336" cy="320"/>
            </a:xfrm>
            <a:custGeom>
              <a:avLst/>
              <a:gdLst>
                <a:gd name="G0" fmla="+- 5668 0 0"/>
                <a:gd name="G1" fmla="+- 10635457 0 0"/>
                <a:gd name="G2" fmla="+- 0 0 10635457"/>
                <a:gd name="T0" fmla="*/ 0 256 1"/>
                <a:gd name="T1" fmla="*/ 180 256 1"/>
                <a:gd name="G3" fmla="+- 10635457 T0 T1"/>
                <a:gd name="T2" fmla="*/ 0 256 1"/>
                <a:gd name="T3" fmla="*/ 90 256 1"/>
                <a:gd name="G4" fmla="+- 10635457 T2 T3"/>
                <a:gd name="G5" fmla="*/ G4 2 1"/>
                <a:gd name="T4" fmla="*/ 90 256 1"/>
                <a:gd name="T5" fmla="*/ 0 256 1"/>
                <a:gd name="G6" fmla="+- 10635457 T4 T5"/>
                <a:gd name="G7" fmla="*/ G6 2 1"/>
                <a:gd name="G8" fmla="abs 10635457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668"/>
                <a:gd name="G18" fmla="*/ 5668 1 2"/>
                <a:gd name="G19" fmla="+- G18 5400 0"/>
                <a:gd name="G20" fmla="cos G19 10635457"/>
                <a:gd name="G21" fmla="sin G19 10635457"/>
                <a:gd name="G22" fmla="+- G20 10800 0"/>
                <a:gd name="G23" fmla="+- G21 10800 0"/>
                <a:gd name="G24" fmla="+- 10800 0 G20"/>
                <a:gd name="G25" fmla="+- 5668 10800 0"/>
                <a:gd name="G26" fmla="?: G9 G17 G25"/>
                <a:gd name="G27" fmla="?: G9 0 21600"/>
                <a:gd name="G28" fmla="cos 10800 10635457"/>
                <a:gd name="G29" fmla="sin 10800 10635457"/>
                <a:gd name="G30" fmla="sin 5668 10635457"/>
                <a:gd name="G31" fmla="+- G28 10800 0"/>
                <a:gd name="G32" fmla="+- G29 10800 0"/>
                <a:gd name="G33" fmla="+- G30 10800 0"/>
                <a:gd name="G34" fmla="?: G4 0 G31"/>
                <a:gd name="G35" fmla="?: 10635457 G34 0"/>
                <a:gd name="G36" fmla="?: G6 G35 G31"/>
                <a:gd name="G37" fmla="+- 21600 0 G36"/>
                <a:gd name="G38" fmla="?: G4 0 G33"/>
                <a:gd name="G39" fmla="?: 10635457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956 w 21600"/>
                <a:gd name="T15" fmla="*/ 13305 h 21600"/>
                <a:gd name="T16" fmla="*/ 10800 w 21600"/>
                <a:gd name="T17" fmla="*/ 5132 h 21600"/>
                <a:gd name="T18" fmla="*/ 18644 w 21600"/>
                <a:gd name="T19" fmla="*/ 13305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2524"/>
                  </a:moveTo>
                  <a:cubicBezTo>
                    <a:pt x="5222" y="11967"/>
                    <a:pt x="5132" y="11385"/>
                    <a:pt x="5132" y="10800"/>
                  </a:cubicBezTo>
                  <a:cubicBezTo>
                    <a:pt x="5132" y="7669"/>
                    <a:pt x="7669" y="5132"/>
                    <a:pt x="10800" y="5132"/>
                  </a:cubicBezTo>
                  <a:cubicBezTo>
                    <a:pt x="13930" y="5132"/>
                    <a:pt x="16468" y="7669"/>
                    <a:pt x="16468" y="10800"/>
                  </a:cubicBezTo>
                  <a:cubicBezTo>
                    <a:pt x="16468" y="11385"/>
                    <a:pt x="16377" y="11967"/>
                    <a:pt x="16199" y="12524"/>
                  </a:cubicBezTo>
                  <a:lnTo>
                    <a:pt x="21087" y="14086"/>
                  </a:lnTo>
                  <a:cubicBezTo>
                    <a:pt x="21427" y="13023"/>
                    <a:pt x="21600" y="11915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915"/>
                    <a:pt x="172" y="13023"/>
                    <a:pt x="512" y="14086"/>
                  </a:cubicBezTo>
                  <a:close/>
                </a:path>
              </a:pathLst>
            </a:custGeom>
            <a:solidFill>
              <a:srgbClr val="007A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7" name="Text Box 47"/>
            <p:cNvSpPr txBox="1">
              <a:spLocks noChangeArrowheads="1"/>
            </p:cNvSpPr>
            <p:nvPr/>
          </p:nvSpPr>
          <p:spPr bwMode="auto">
            <a:xfrm>
              <a:off x="3744" y="1344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FF0000"/>
                  </a:solidFill>
                </a:rPr>
                <a:t>A</a:t>
              </a:r>
              <a:r>
                <a:rPr lang="en-US">
                  <a:solidFill>
                    <a:srgbClr val="007A00"/>
                  </a:solidFill>
                </a:rPr>
                <a:t>B</a:t>
              </a:r>
              <a:endParaRPr lang="en-US" sz="2400" b="0">
                <a:solidFill>
                  <a:schemeClr val="tx1"/>
                </a:solidFill>
              </a:endParaRPr>
            </a:p>
          </p:txBody>
        </p:sp>
      </p:grpSp>
      <p:sp>
        <p:nvSpPr>
          <p:cNvPr id="10289" name="Text Box 49"/>
          <p:cNvSpPr txBox="1">
            <a:spLocks noChangeArrowheads="1"/>
          </p:cNvSpPr>
          <p:nvPr/>
        </p:nvSpPr>
        <p:spPr bwMode="auto">
          <a:xfrm>
            <a:off x="4495800" y="26670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 </a:t>
            </a:r>
            <a:r>
              <a:rPr lang="sr-Latn-RS" sz="2400" b="1" dirty="0" smtClean="0">
                <a:solidFill>
                  <a:srgbClr val="007A00"/>
                </a:solidFill>
              </a:rPr>
              <a:t>translokacija</a:t>
            </a:r>
            <a:endParaRPr lang="en-US" sz="2400" b="1" i="1" dirty="0">
              <a:solidFill>
                <a:schemeClr val="tx1"/>
              </a:solidFill>
            </a:endParaRPr>
          </a:p>
        </p:txBody>
      </p:sp>
      <p:sp>
        <p:nvSpPr>
          <p:cNvPr id="10299" name="Line 59"/>
          <p:cNvSpPr>
            <a:spLocks noChangeShapeType="1"/>
          </p:cNvSpPr>
          <p:nvPr/>
        </p:nvSpPr>
        <p:spPr bwMode="auto">
          <a:xfrm>
            <a:off x="6629400" y="2286000"/>
            <a:ext cx="457200" cy="457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83"/>
          <p:cNvGrpSpPr>
            <a:grpSpLocks/>
          </p:cNvGrpSpPr>
          <p:nvPr/>
        </p:nvGrpSpPr>
        <p:grpSpPr bwMode="auto">
          <a:xfrm>
            <a:off x="4953000" y="3429000"/>
            <a:ext cx="1524000" cy="381000"/>
            <a:chOff x="3120" y="2160"/>
            <a:chExt cx="960" cy="240"/>
          </a:xfrm>
        </p:grpSpPr>
        <p:sp>
          <p:nvSpPr>
            <p:cNvPr id="10262" name="AutoShape 22"/>
            <p:cNvSpPr>
              <a:spLocks noChangeArrowheads="1"/>
            </p:cNvSpPr>
            <p:nvPr/>
          </p:nvSpPr>
          <p:spPr bwMode="auto">
            <a:xfrm>
              <a:off x="3840" y="2160"/>
              <a:ext cx="240" cy="240"/>
            </a:xfrm>
            <a:prstGeom prst="triangle">
              <a:avLst>
                <a:gd name="adj" fmla="val 50000"/>
              </a:avLst>
            </a:prstGeom>
            <a:solidFill>
              <a:srgbClr val="FF33CC"/>
            </a:solidFill>
            <a:ln w="9525">
              <a:solidFill>
                <a:srgbClr val="99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3" name="AutoShape 23"/>
            <p:cNvSpPr>
              <a:spLocks noChangeArrowheads="1"/>
            </p:cNvSpPr>
            <p:nvPr/>
          </p:nvSpPr>
          <p:spPr bwMode="auto">
            <a:xfrm>
              <a:off x="3696" y="2160"/>
              <a:ext cx="240" cy="240"/>
            </a:xfrm>
            <a:prstGeom prst="triangle">
              <a:avLst>
                <a:gd name="adj" fmla="val 50000"/>
              </a:avLst>
            </a:prstGeom>
            <a:solidFill>
              <a:srgbClr val="FF33CC"/>
            </a:solidFill>
            <a:ln w="9525">
              <a:solidFill>
                <a:srgbClr val="99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4" name="AutoShape 24"/>
            <p:cNvSpPr>
              <a:spLocks noChangeArrowheads="1"/>
            </p:cNvSpPr>
            <p:nvPr/>
          </p:nvSpPr>
          <p:spPr bwMode="auto">
            <a:xfrm>
              <a:off x="3552" y="2160"/>
              <a:ext cx="240" cy="240"/>
            </a:xfrm>
            <a:prstGeom prst="triangle">
              <a:avLst>
                <a:gd name="adj" fmla="val 50000"/>
              </a:avLst>
            </a:prstGeom>
            <a:solidFill>
              <a:srgbClr val="FF33CC"/>
            </a:solidFill>
            <a:ln w="9525">
              <a:solidFill>
                <a:srgbClr val="99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5" name="AutoShape 25"/>
            <p:cNvSpPr>
              <a:spLocks noChangeArrowheads="1"/>
            </p:cNvSpPr>
            <p:nvPr/>
          </p:nvSpPr>
          <p:spPr bwMode="auto">
            <a:xfrm>
              <a:off x="3408" y="2160"/>
              <a:ext cx="240" cy="240"/>
            </a:xfrm>
            <a:prstGeom prst="triangle">
              <a:avLst>
                <a:gd name="adj" fmla="val 50000"/>
              </a:avLst>
            </a:prstGeom>
            <a:solidFill>
              <a:srgbClr val="FF33CC"/>
            </a:solidFill>
            <a:ln w="9525">
              <a:solidFill>
                <a:srgbClr val="99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6" name="AutoShape 26"/>
            <p:cNvSpPr>
              <a:spLocks noChangeArrowheads="1"/>
            </p:cNvSpPr>
            <p:nvPr/>
          </p:nvSpPr>
          <p:spPr bwMode="auto">
            <a:xfrm>
              <a:off x="3264" y="2160"/>
              <a:ext cx="240" cy="240"/>
            </a:xfrm>
            <a:prstGeom prst="triangle">
              <a:avLst>
                <a:gd name="adj" fmla="val 50000"/>
              </a:avLst>
            </a:prstGeom>
            <a:solidFill>
              <a:srgbClr val="FF33CC"/>
            </a:solidFill>
            <a:ln w="9525">
              <a:solidFill>
                <a:srgbClr val="99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7" name="AutoShape 27"/>
            <p:cNvSpPr>
              <a:spLocks noChangeArrowheads="1"/>
            </p:cNvSpPr>
            <p:nvPr/>
          </p:nvSpPr>
          <p:spPr bwMode="auto">
            <a:xfrm>
              <a:off x="3120" y="2160"/>
              <a:ext cx="240" cy="240"/>
            </a:xfrm>
            <a:prstGeom prst="triangle">
              <a:avLst>
                <a:gd name="adj" fmla="val 50000"/>
              </a:avLst>
            </a:prstGeom>
            <a:solidFill>
              <a:srgbClr val="FF33CC"/>
            </a:solidFill>
            <a:ln w="9525">
              <a:solidFill>
                <a:srgbClr val="9933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91" name="Text Box 51"/>
          <p:cNvSpPr txBox="1">
            <a:spLocks noChangeArrowheads="1"/>
          </p:cNvSpPr>
          <p:nvPr/>
        </p:nvSpPr>
        <p:spPr bwMode="auto">
          <a:xfrm>
            <a:off x="4419600" y="39624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rgbClr val="FF33CC"/>
                </a:solidFill>
              </a:rPr>
              <a:t> </a:t>
            </a:r>
            <a:r>
              <a:rPr lang="en-US" sz="2400" b="1" dirty="0" err="1">
                <a:solidFill>
                  <a:srgbClr val="FF33CC"/>
                </a:solidFill>
              </a:rPr>
              <a:t>amplifikacija</a:t>
            </a:r>
            <a:endParaRPr lang="en-US" sz="2400" b="1" dirty="0">
              <a:solidFill>
                <a:srgbClr val="663300"/>
              </a:solidFill>
            </a:endParaRPr>
          </a:p>
        </p:txBody>
      </p:sp>
      <p:sp>
        <p:nvSpPr>
          <p:cNvPr id="10300" name="Line 60"/>
          <p:cNvSpPr>
            <a:spLocks noChangeShapeType="1"/>
          </p:cNvSpPr>
          <p:nvPr/>
        </p:nvSpPr>
        <p:spPr bwMode="auto">
          <a:xfrm>
            <a:off x="6781800" y="3657600"/>
            <a:ext cx="304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74"/>
          <p:cNvGrpSpPr>
            <a:grpSpLocks/>
          </p:cNvGrpSpPr>
          <p:nvPr/>
        </p:nvGrpSpPr>
        <p:grpSpPr bwMode="auto">
          <a:xfrm>
            <a:off x="7239000" y="1828800"/>
            <a:ext cx="1676400" cy="3551238"/>
            <a:chOff x="4560" y="1152"/>
            <a:chExt cx="1056" cy="2237"/>
          </a:xfrm>
          <a:solidFill>
            <a:schemeClr val="accent3">
              <a:lumMod val="75000"/>
            </a:schemeClr>
          </a:solidFill>
        </p:grpSpPr>
        <p:sp>
          <p:nvSpPr>
            <p:cNvPr id="10242" name="AutoShape 2"/>
            <p:cNvSpPr>
              <a:spLocks noChangeArrowheads="1"/>
            </p:cNvSpPr>
            <p:nvPr/>
          </p:nvSpPr>
          <p:spPr bwMode="auto">
            <a:xfrm>
              <a:off x="4752" y="1152"/>
              <a:ext cx="864" cy="52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3" name="AutoShape 3"/>
            <p:cNvSpPr>
              <a:spLocks noChangeArrowheads="1"/>
            </p:cNvSpPr>
            <p:nvPr/>
          </p:nvSpPr>
          <p:spPr bwMode="auto">
            <a:xfrm>
              <a:off x="4752" y="1200"/>
              <a:ext cx="864" cy="52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4" name="AutoShape 4"/>
            <p:cNvSpPr>
              <a:spLocks noChangeArrowheads="1"/>
            </p:cNvSpPr>
            <p:nvPr/>
          </p:nvSpPr>
          <p:spPr bwMode="auto">
            <a:xfrm>
              <a:off x="4752" y="1296"/>
              <a:ext cx="864" cy="52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5" name="AutoShape 5"/>
            <p:cNvSpPr>
              <a:spLocks noChangeArrowheads="1"/>
            </p:cNvSpPr>
            <p:nvPr/>
          </p:nvSpPr>
          <p:spPr bwMode="auto">
            <a:xfrm>
              <a:off x="4752" y="1392"/>
              <a:ext cx="864" cy="52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6" name="AutoShape 6"/>
            <p:cNvSpPr>
              <a:spLocks noChangeArrowheads="1"/>
            </p:cNvSpPr>
            <p:nvPr/>
          </p:nvSpPr>
          <p:spPr bwMode="auto">
            <a:xfrm>
              <a:off x="4752" y="1488"/>
              <a:ext cx="864" cy="52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7" name="AutoShape 7"/>
            <p:cNvSpPr>
              <a:spLocks noChangeArrowheads="1"/>
            </p:cNvSpPr>
            <p:nvPr/>
          </p:nvSpPr>
          <p:spPr bwMode="auto">
            <a:xfrm>
              <a:off x="4752" y="1584"/>
              <a:ext cx="864" cy="52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8" name="AutoShape 8"/>
            <p:cNvSpPr>
              <a:spLocks noChangeArrowheads="1"/>
            </p:cNvSpPr>
            <p:nvPr/>
          </p:nvSpPr>
          <p:spPr bwMode="auto">
            <a:xfrm>
              <a:off x="4752" y="1680"/>
              <a:ext cx="864" cy="52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" name="AutoShape 9"/>
            <p:cNvSpPr>
              <a:spLocks noChangeArrowheads="1"/>
            </p:cNvSpPr>
            <p:nvPr/>
          </p:nvSpPr>
          <p:spPr bwMode="auto">
            <a:xfrm>
              <a:off x="4752" y="1776"/>
              <a:ext cx="864" cy="52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AutoShape 10"/>
            <p:cNvSpPr>
              <a:spLocks noChangeArrowheads="1"/>
            </p:cNvSpPr>
            <p:nvPr/>
          </p:nvSpPr>
          <p:spPr bwMode="auto">
            <a:xfrm>
              <a:off x="4752" y="1872"/>
              <a:ext cx="864" cy="52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" name="AutoShape 11"/>
            <p:cNvSpPr>
              <a:spLocks noChangeArrowheads="1"/>
            </p:cNvSpPr>
            <p:nvPr/>
          </p:nvSpPr>
          <p:spPr bwMode="auto">
            <a:xfrm>
              <a:off x="4704" y="1968"/>
              <a:ext cx="864" cy="52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" name="AutoShape 12"/>
            <p:cNvSpPr>
              <a:spLocks noChangeArrowheads="1"/>
            </p:cNvSpPr>
            <p:nvPr/>
          </p:nvSpPr>
          <p:spPr bwMode="auto">
            <a:xfrm>
              <a:off x="4656" y="2064"/>
              <a:ext cx="864" cy="52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AutoShape 13"/>
            <p:cNvSpPr>
              <a:spLocks noChangeArrowheads="1"/>
            </p:cNvSpPr>
            <p:nvPr/>
          </p:nvSpPr>
          <p:spPr bwMode="auto">
            <a:xfrm>
              <a:off x="4608" y="2160"/>
              <a:ext cx="864" cy="52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4" name="AutoShape 14"/>
            <p:cNvSpPr>
              <a:spLocks noChangeArrowheads="1"/>
            </p:cNvSpPr>
            <p:nvPr/>
          </p:nvSpPr>
          <p:spPr bwMode="auto">
            <a:xfrm>
              <a:off x="4560" y="2256"/>
              <a:ext cx="864" cy="52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8" name="AutoShape 18"/>
            <p:cNvSpPr>
              <a:spLocks noChangeArrowheads="1"/>
            </p:cNvSpPr>
            <p:nvPr/>
          </p:nvSpPr>
          <p:spPr bwMode="auto">
            <a:xfrm>
              <a:off x="4560" y="2352"/>
              <a:ext cx="864" cy="52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9" name="Oval 19" descr="Large confetti"/>
            <p:cNvSpPr>
              <a:spLocks noChangeArrowheads="1"/>
            </p:cNvSpPr>
            <p:nvPr/>
          </p:nvSpPr>
          <p:spPr bwMode="auto">
            <a:xfrm>
              <a:off x="4656" y="2448"/>
              <a:ext cx="240" cy="288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1" name="Text Box 21"/>
            <p:cNvSpPr txBox="1">
              <a:spLocks noChangeArrowheads="1"/>
            </p:cNvSpPr>
            <p:nvPr/>
          </p:nvSpPr>
          <p:spPr bwMode="auto">
            <a:xfrm>
              <a:off x="4656" y="3024"/>
              <a:ext cx="912" cy="365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3200" b="0" dirty="0">
                  <a:solidFill>
                    <a:srgbClr val="FFFF00"/>
                  </a:solidFill>
                </a:rPr>
                <a:t>tumor</a:t>
              </a:r>
            </a:p>
          </p:txBody>
        </p:sp>
      </p:grpSp>
      <p:sp>
        <p:nvSpPr>
          <p:cNvPr id="10255" name="AutoShape 15"/>
          <p:cNvSpPr>
            <a:spLocks noChangeArrowheads="1"/>
          </p:cNvSpPr>
          <p:nvPr/>
        </p:nvSpPr>
        <p:spPr bwMode="auto">
          <a:xfrm>
            <a:off x="381000" y="3352800"/>
            <a:ext cx="1371600" cy="838200"/>
          </a:xfrm>
          <a:prstGeom prst="roundRect">
            <a:avLst>
              <a:gd name="adj" fmla="val 16667"/>
            </a:avLst>
          </a:prstGeom>
          <a:solidFill>
            <a:srgbClr val="FFCC00"/>
          </a:solidFill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AutoShape 16"/>
          <p:cNvSpPr>
            <a:spLocks noChangeArrowheads="1"/>
          </p:cNvSpPr>
          <p:nvPr/>
        </p:nvSpPr>
        <p:spPr bwMode="auto">
          <a:xfrm>
            <a:off x="228600" y="3581400"/>
            <a:ext cx="1371600" cy="838200"/>
          </a:xfrm>
          <a:prstGeom prst="roundRect">
            <a:avLst>
              <a:gd name="adj" fmla="val 16667"/>
            </a:avLst>
          </a:prstGeom>
          <a:solidFill>
            <a:srgbClr val="FFCC00"/>
          </a:solidFill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Oval 17"/>
          <p:cNvSpPr>
            <a:spLocks noChangeArrowheads="1"/>
          </p:cNvSpPr>
          <p:nvPr/>
        </p:nvSpPr>
        <p:spPr bwMode="auto">
          <a:xfrm>
            <a:off x="533400" y="3733800"/>
            <a:ext cx="381000" cy="457200"/>
          </a:xfrm>
          <a:prstGeom prst="ellipse">
            <a:avLst/>
          </a:prstGeom>
          <a:solidFill>
            <a:srgbClr val="FF9933"/>
          </a:solidFill>
          <a:ln w="9525">
            <a:solidFill>
              <a:srgbClr val="8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0" y="4495800"/>
            <a:ext cx="1752600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</a:rPr>
              <a:t>normalna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</a:rPr>
              <a:t>ćelija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302" name="Text Box 62"/>
          <p:cNvSpPr txBox="1">
            <a:spLocks noChangeArrowheads="1"/>
          </p:cNvSpPr>
          <p:nvPr/>
        </p:nvSpPr>
        <p:spPr bwMode="auto">
          <a:xfrm>
            <a:off x="152400" y="381000"/>
            <a:ext cx="899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u="sng" dirty="0">
                <a:solidFill>
                  <a:srgbClr val="C00000"/>
                </a:solidFill>
              </a:rPr>
              <a:t> </a:t>
            </a:r>
            <a:r>
              <a:rPr lang="en-US" sz="2400" u="sng" dirty="0" smtClean="0">
                <a:solidFill>
                  <a:srgbClr val="C00000"/>
                </a:solidFill>
              </a:rPr>
              <a:t>NEVIRALNA </a:t>
            </a:r>
            <a:r>
              <a:rPr lang="en-US" sz="2400" u="sng" dirty="0">
                <a:solidFill>
                  <a:srgbClr val="C00000"/>
                </a:solidFill>
              </a:rPr>
              <a:t>AKTIVACIJA </a:t>
            </a:r>
            <a:r>
              <a:rPr lang="en-US" sz="2400" u="sng" dirty="0" smtClean="0">
                <a:solidFill>
                  <a:srgbClr val="C00000"/>
                </a:solidFill>
              </a:rPr>
              <a:t>PROTOONKOGENA</a:t>
            </a:r>
            <a:endParaRPr lang="en-US" sz="2400" u="sng" dirty="0">
              <a:solidFill>
                <a:srgbClr val="C00000"/>
              </a:solidFill>
            </a:endParaRPr>
          </a:p>
        </p:txBody>
      </p:sp>
      <p:sp>
        <p:nvSpPr>
          <p:cNvPr id="10295" name="Text Box 55"/>
          <p:cNvSpPr txBox="1">
            <a:spLocks noChangeArrowheads="1"/>
          </p:cNvSpPr>
          <p:nvPr/>
        </p:nvSpPr>
        <p:spPr bwMode="auto">
          <a:xfrm>
            <a:off x="4343400" y="5105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3366FF"/>
                </a:solidFill>
              </a:rPr>
              <a:t>point-</a:t>
            </a:r>
            <a:r>
              <a:rPr lang="en-US" sz="2400" b="1" dirty="0" err="1" smtClean="0">
                <a:solidFill>
                  <a:srgbClr val="3366FF"/>
                </a:solidFill>
              </a:rPr>
              <a:t>mutacija</a:t>
            </a:r>
            <a:endParaRPr lang="en-US" sz="2400" b="1" dirty="0">
              <a:solidFill>
                <a:srgbClr val="3366FF"/>
              </a:solidFill>
            </a:endParaRPr>
          </a:p>
        </p:txBody>
      </p:sp>
      <p:sp>
        <p:nvSpPr>
          <p:cNvPr id="10301" name="Line 61"/>
          <p:cNvSpPr>
            <a:spLocks noChangeShapeType="1"/>
          </p:cNvSpPr>
          <p:nvPr/>
        </p:nvSpPr>
        <p:spPr bwMode="auto">
          <a:xfrm flipV="1">
            <a:off x="6705600" y="4648200"/>
            <a:ext cx="381000" cy="228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82"/>
          <p:cNvGrpSpPr>
            <a:grpSpLocks/>
          </p:cNvGrpSpPr>
          <p:nvPr/>
        </p:nvGrpSpPr>
        <p:grpSpPr bwMode="auto">
          <a:xfrm>
            <a:off x="4953000" y="4648200"/>
            <a:ext cx="1371600" cy="304800"/>
            <a:chOff x="3120" y="2928"/>
            <a:chExt cx="864" cy="192"/>
          </a:xfrm>
        </p:grpSpPr>
        <p:sp>
          <p:nvSpPr>
            <p:cNvPr id="10305" name="Oval 65"/>
            <p:cNvSpPr>
              <a:spLocks noChangeArrowheads="1"/>
            </p:cNvSpPr>
            <p:nvPr/>
          </p:nvSpPr>
          <p:spPr bwMode="auto">
            <a:xfrm>
              <a:off x="3120" y="2928"/>
              <a:ext cx="123" cy="19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6" name="Oval 66"/>
            <p:cNvSpPr>
              <a:spLocks noChangeArrowheads="1"/>
            </p:cNvSpPr>
            <p:nvPr/>
          </p:nvSpPr>
          <p:spPr bwMode="auto">
            <a:xfrm>
              <a:off x="3243" y="2928"/>
              <a:ext cx="124" cy="19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7" name="Oval 67"/>
            <p:cNvSpPr>
              <a:spLocks noChangeArrowheads="1"/>
            </p:cNvSpPr>
            <p:nvPr/>
          </p:nvSpPr>
          <p:spPr bwMode="auto">
            <a:xfrm>
              <a:off x="3367" y="2928"/>
              <a:ext cx="123" cy="19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8" name="Oval 68"/>
            <p:cNvSpPr>
              <a:spLocks noChangeArrowheads="1"/>
            </p:cNvSpPr>
            <p:nvPr/>
          </p:nvSpPr>
          <p:spPr bwMode="auto">
            <a:xfrm>
              <a:off x="3490" y="2928"/>
              <a:ext cx="124" cy="19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9" name="Oval 69"/>
            <p:cNvSpPr>
              <a:spLocks noChangeArrowheads="1"/>
            </p:cNvSpPr>
            <p:nvPr/>
          </p:nvSpPr>
          <p:spPr bwMode="auto">
            <a:xfrm>
              <a:off x="3614" y="2928"/>
              <a:ext cx="123" cy="19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0" name="Oval 70"/>
            <p:cNvSpPr>
              <a:spLocks noChangeArrowheads="1"/>
            </p:cNvSpPr>
            <p:nvPr/>
          </p:nvSpPr>
          <p:spPr bwMode="auto">
            <a:xfrm>
              <a:off x="3737" y="2928"/>
              <a:ext cx="124" cy="19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1" name="Oval 71"/>
            <p:cNvSpPr>
              <a:spLocks noChangeArrowheads="1"/>
            </p:cNvSpPr>
            <p:nvPr/>
          </p:nvSpPr>
          <p:spPr bwMode="auto">
            <a:xfrm>
              <a:off x="3861" y="2928"/>
              <a:ext cx="123" cy="19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1143000" y="1295400"/>
            <a:ext cx="3200400" cy="3903663"/>
            <a:chOff x="720" y="816"/>
            <a:chExt cx="2016" cy="2459"/>
          </a:xfrm>
        </p:grpSpPr>
        <p:sp>
          <p:nvSpPr>
            <p:cNvPr id="12290" name="AutoShape 2"/>
            <p:cNvSpPr>
              <a:spLocks noChangeArrowheads="1"/>
            </p:cNvSpPr>
            <p:nvPr/>
          </p:nvSpPr>
          <p:spPr bwMode="auto">
            <a:xfrm>
              <a:off x="730" y="1963"/>
              <a:ext cx="278" cy="1312"/>
            </a:xfrm>
            <a:prstGeom prst="octagon">
              <a:avLst>
                <a:gd name="adj" fmla="val 29287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rgbClr val="A5002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1" name="AutoShape 3"/>
            <p:cNvSpPr>
              <a:spLocks noChangeArrowheads="1"/>
            </p:cNvSpPr>
            <p:nvPr/>
          </p:nvSpPr>
          <p:spPr bwMode="auto">
            <a:xfrm>
              <a:off x="2352" y="1872"/>
              <a:ext cx="336" cy="736"/>
            </a:xfrm>
            <a:prstGeom prst="octagon">
              <a:avLst>
                <a:gd name="adj" fmla="val 29287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2" name="AutoShape 4"/>
            <p:cNvSpPr>
              <a:spLocks noChangeArrowheads="1"/>
            </p:cNvSpPr>
            <p:nvPr/>
          </p:nvSpPr>
          <p:spPr bwMode="auto">
            <a:xfrm>
              <a:off x="2352" y="1584"/>
              <a:ext cx="336" cy="290"/>
            </a:xfrm>
            <a:prstGeom prst="octagon">
              <a:avLst>
                <a:gd name="adj" fmla="val 29287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4" name="AutoShape 6"/>
            <p:cNvSpPr>
              <a:spLocks noChangeArrowheads="1"/>
            </p:cNvSpPr>
            <p:nvPr/>
          </p:nvSpPr>
          <p:spPr bwMode="auto">
            <a:xfrm>
              <a:off x="725" y="1248"/>
              <a:ext cx="267" cy="722"/>
            </a:xfrm>
            <a:prstGeom prst="octagon">
              <a:avLst>
                <a:gd name="adj" fmla="val 29287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rgbClr val="A5002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" name="Text Box 12"/>
            <p:cNvSpPr txBox="1">
              <a:spLocks noChangeArrowheads="1"/>
            </p:cNvSpPr>
            <p:nvPr/>
          </p:nvSpPr>
          <p:spPr bwMode="auto">
            <a:xfrm>
              <a:off x="720" y="816"/>
              <a:ext cx="43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3200"/>
                <a:t>9</a:t>
              </a:r>
              <a:endParaRPr lang="en-US" sz="2400" b="0"/>
            </a:p>
          </p:txBody>
        </p:sp>
        <p:sp>
          <p:nvSpPr>
            <p:cNvPr id="12301" name="Text Box 13"/>
            <p:cNvSpPr txBox="1">
              <a:spLocks noChangeArrowheads="1"/>
            </p:cNvSpPr>
            <p:nvPr/>
          </p:nvSpPr>
          <p:spPr bwMode="auto">
            <a:xfrm>
              <a:off x="2304" y="1104"/>
              <a:ext cx="43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3200"/>
                <a:t>22</a:t>
              </a:r>
            </a:p>
          </p:txBody>
        </p:sp>
      </p:grp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6781800" y="2011363"/>
            <a:ext cx="1143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4000" dirty="0">
                <a:solidFill>
                  <a:srgbClr val="7030A0"/>
                </a:solidFill>
              </a:rPr>
              <a:t>Ph’</a:t>
            </a:r>
            <a:endParaRPr lang="en-US" sz="4000" b="0" dirty="0">
              <a:solidFill>
                <a:srgbClr val="7030A0"/>
              </a:solidFill>
            </a:endParaRPr>
          </a:p>
        </p:txBody>
      </p: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2819400" y="2819400"/>
            <a:ext cx="2317750" cy="685800"/>
            <a:chOff x="1776" y="1776"/>
            <a:chExt cx="1460" cy="432"/>
          </a:xfrm>
        </p:grpSpPr>
        <p:sp>
          <p:nvSpPr>
            <p:cNvPr id="12293" name="Line 5"/>
            <p:cNvSpPr>
              <a:spLocks noChangeShapeType="1"/>
            </p:cNvSpPr>
            <p:nvPr/>
          </p:nvSpPr>
          <p:spPr bwMode="auto">
            <a:xfrm>
              <a:off x="2160" y="2112"/>
              <a:ext cx="816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4" name="Rectangle 16"/>
            <p:cNvSpPr>
              <a:spLocks noChangeArrowheads="1"/>
            </p:cNvSpPr>
            <p:nvPr/>
          </p:nvSpPr>
          <p:spPr bwMode="auto">
            <a:xfrm>
              <a:off x="1776" y="1920"/>
              <a:ext cx="4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2400" dirty="0">
                  <a:solidFill>
                    <a:srgbClr val="CC3300"/>
                  </a:solidFill>
                </a:rPr>
                <a:t>q11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2306" name="Rectangle 18"/>
            <p:cNvSpPr>
              <a:spLocks noChangeArrowheads="1"/>
            </p:cNvSpPr>
            <p:nvPr/>
          </p:nvSpPr>
          <p:spPr bwMode="auto">
            <a:xfrm>
              <a:off x="2784" y="1776"/>
              <a:ext cx="452" cy="36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sz="3200" dirty="0" err="1">
                  <a:solidFill>
                    <a:srgbClr val="CC3300"/>
                  </a:solidFill>
                </a:rPr>
                <a:t>bcr</a:t>
              </a:r>
              <a:endParaRPr lang="en-US" sz="3200" dirty="0">
                <a:solidFill>
                  <a:srgbClr val="CC3300"/>
                </a:solidFill>
              </a:endParaRPr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3124200" y="2819400"/>
            <a:ext cx="4905375" cy="2209800"/>
            <a:chOff x="1968" y="1776"/>
            <a:chExt cx="3090" cy="1392"/>
          </a:xfrm>
        </p:grpSpPr>
        <p:grpSp>
          <p:nvGrpSpPr>
            <p:cNvPr id="5" name="Group 34"/>
            <p:cNvGrpSpPr>
              <a:grpSpLocks/>
            </p:cNvGrpSpPr>
            <p:nvPr/>
          </p:nvGrpSpPr>
          <p:grpSpPr bwMode="auto">
            <a:xfrm>
              <a:off x="4032" y="1776"/>
              <a:ext cx="1026" cy="1378"/>
              <a:chOff x="4032" y="1776"/>
              <a:chExt cx="1026" cy="1378"/>
            </a:xfrm>
          </p:grpSpPr>
          <p:grpSp>
            <p:nvGrpSpPr>
              <p:cNvPr id="6" name="Group 32"/>
              <p:cNvGrpSpPr>
                <a:grpSpLocks/>
              </p:cNvGrpSpPr>
              <p:nvPr/>
            </p:nvGrpSpPr>
            <p:grpSpPr bwMode="auto">
              <a:xfrm>
                <a:off x="4032" y="1776"/>
                <a:ext cx="1026" cy="1378"/>
                <a:chOff x="4032" y="1776"/>
                <a:chExt cx="1026" cy="1378"/>
              </a:xfrm>
            </p:grpSpPr>
            <p:grpSp>
              <p:nvGrpSpPr>
                <p:cNvPr id="7" name="Group 7"/>
                <p:cNvGrpSpPr>
                  <a:grpSpLocks/>
                </p:cNvGrpSpPr>
                <p:nvPr/>
              </p:nvGrpSpPr>
              <p:grpSpPr bwMode="auto">
                <a:xfrm>
                  <a:off x="4320" y="1776"/>
                  <a:ext cx="336" cy="624"/>
                  <a:chOff x="2832" y="1776"/>
                  <a:chExt cx="336" cy="624"/>
                </a:xfrm>
              </p:grpSpPr>
              <p:sp>
                <p:nvSpPr>
                  <p:cNvPr id="12296" name="AutoShape 8"/>
                  <p:cNvSpPr>
                    <a:spLocks noChangeArrowheads="1"/>
                  </p:cNvSpPr>
                  <p:nvPr/>
                </p:nvSpPr>
                <p:spPr bwMode="auto">
                  <a:xfrm>
                    <a:off x="2832" y="2064"/>
                    <a:ext cx="336" cy="336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9525">
                    <a:solidFill>
                      <a:schemeClr val="accent2">
                        <a:lumMod val="75000"/>
                      </a:schemeClr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297" name="AutoShape 9"/>
                  <p:cNvSpPr>
                    <a:spLocks noChangeArrowheads="1"/>
                  </p:cNvSpPr>
                  <p:nvPr/>
                </p:nvSpPr>
                <p:spPr bwMode="auto">
                  <a:xfrm>
                    <a:off x="2832" y="1776"/>
                    <a:ext cx="336" cy="290"/>
                  </a:xfrm>
                  <a:prstGeom prst="octagon">
                    <a:avLst>
                      <a:gd name="adj" fmla="val 29287"/>
                    </a:avLst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 w="9525">
                    <a:solidFill>
                      <a:schemeClr val="accent2">
                        <a:lumMod val="75000"/>
                      </a:schemeClr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2298" name="AutoShape 10"/>
                <p:cNvSpPr>
                  <a:spLocks noChangeArrowheads="1"/>
                </p:cNvSpPr>
                <p:nvPr/>
              </p:nvSpPr>
              <p:spPr bwMode="auto">
                <a:xfrm>
                  <a:off x="4320" y="2357"/>
                  <a:ext cx="336" cy="187"/>
                </a:xfrm>
                <a:prstGeom prst="octagon">
                  <a:avLst>
                    <a:gd name="adj" fmla="val 29287"/>
                  </a:avLst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9525">
                  <a:solidFill>
                    <a:srgbClr val="A5002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08" name="Rectangle 20"/>
                <p:cNvSpPr>
                  <a:spLocks noChangeArrowheads="1"/>
                </p:cNvSpPr>
                <p:nvPr/>
              </p:nvSpPr>
              <p:spPr bwMode="auto">
                <a:xfrm>
                  <a:off x="4032" y="2592"/>
                  <a:ext cx="1026" cy="562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3200" dirty="0" err="1" smtClean="0">
                      <a:solidFill>
                        <a:srgbClr val="7030A0"/>
                      </a:solidFill>
                    </a:rPr>
                    <a:t>bcr-abl</a:t>
                  </a:r>
                  <a:endParaRPr lang="sr-Latn-RS" sz="3200" dirty="0" smtClean="0">
                    <a:solidFill>
                      <a:srgbClr val="7030A0"/>
                    </a:solidFill>
                  </a:endParaRPr>
                </a:p>
                <a:p>
                  <a:pPr algn="ctr"/>
                  <a:r>
                    <a:rPr lang="sr-Latn-RS" sz="2000" b="1" dirty="0" smtClean="0">
                      <a:solidFill>
                        <a:srgbClr val="7030A0"/>
                      </a:solidFill>
                    </a:rPr>
                    <a:t>himerični gen</a:t>
                  </a:r>
                  <a:endParaRPr lang="en-US" sz="2000" b="1" dirty="0">
                    <a:solidFill>
                      <a:srgbClr val="7030A0"/>
                    </a:solidFill>
                  </a:endParaRPr>
                </a:p>
              </p:txBody>
            </p:sp>
          </p:grpSp>
          <p:sp>
            <p:nvSpPr>
              <p:cNvPr id="12299" name="Rectangle 11"/>
              <p:cNvSpPr>
                <a:spLocks noChangeArrowheads="1"/>
              </p:cNvSpPr>
              <p:nvPr/>
            </p:nvSpPr>
            <p:spPr bwMode="auto">
              <a:xfrm>
                <a:off x="4320" y="2304"/>
                <a:ext cx="336" cy="133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9525">
                <a:solidFill>
                  <a:srgbClr val="A5002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33"/>
            <p:cNvGrpSpPr>
              <a:grpSpLocks/>
            </p:cNvGrpSpPr>
            <p:nvPr/>
          </p:nvGrpSpPr>
          <p:grpSpPr bwMode="auto">
            <a:xfrm>
              <a:off x="1968" y="2352"/>
              <a:ext cx="2352" cy="816"/>
              <a:chOff x="1968" y="2352"/>
              <a:chExt cx="2352" cy="816"/>
            </a:xfrm>
          </p:grpSpPr>
          <p:sp>
            <p:nvSpPr>
              <p:cNvPr id="12312" name="Line 24"/>
              <p:cNvSpPr>
                <a:spLocks noChangeShapeType="1"/>
              </p:cNvSpPr>
              <p:nvPr/>
            </p:nvSpPr>
            <p:spPr bwMode="auto">
              <a:xfrm flipV="1">
                <a:off x="3984" y="2352"/>
                <a:ext cx="0" cy="67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" name="Group 31"/>
              <p:cNvGrpSpPr>
                <a:grpSpLocks/>
              </p:cNvGrpSpPr>
              <p:nvPr/>
            </p:nvGrpSpPr>
            <p:grpSpPr bwMode="auto">
              <a:xfrm>
                <a:off x="1968" y="2352"/>
                <a:ext cx="2352" cy="816"/>
                <a:chOff x="1968" y="2352"/>
                <a:chExt cx="2352" cy="816"/>
              </a:xfrm>
            </p:grpSpPr>
            <p:sp>
              <p:nvSpPr>
                <p:cNvPr id="12309" name="AutoShape 21"/>
                <p:cNvSpPr>
                  <a:spLocks/>
                </p:cNvSpPr>
                <p:nvPr/>
              </p:nvSpPr>
              <p:spPr bwMode="auto">
                <a:xfrm>
                  <a:off x="1968" y="2880"/>
                  <a:ext cx="96" cy="288"/>
                </a:xfrm>
                <a:prstGeom prst="rightBracket">
                  <a:avLst>
                    <a:gd name="adj" fmla="val 25000"/>
                  </a:avLst>
                </a:prstGeom>
                <a:noFill/>
                <a:ln w="38100">
                  <a:solidFill>
                    <a:srgbClr val="8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10" name="Line 22"/>
                <p:cNvSpPr>
                  <a:spLocks noChangeShapeType="1"/>
                </p:cNvSpPr>
                <p:nvPr/>
              </p:nvSpPr>
              <p:spPr bwMode="auto">
                <a:xfrm>
                  <a:off x="2064" y="3024"/>
                  <a:ext cx="1920" cy="0"/>
                </a:xfrm>
                <a:prstGeom prst="line">
                  <a:avLst/>
                </a:prstGeom>
                <a:noFill/>
                <a:ln w="38100">
                  <a:solidFill>
                    <a:srgbClr val="8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13" name="Line 25"/>
                <p:cNvSpPr>
                  <a:spLocks noChangeShapeType="1"/>
                </p:cNvSpPr>
                <p:nvPr/>
              </p:nvSpPr>
              <p:spPr bwMode="auto">
                <a:xfrm>
                  <a:off x="3984" y="2352"/>
                  <a:ext cx="336" cy="0"/>
                </a:xfrm>
                <a:prstGeom prst="line">
                  <a:avLst/>
                </a:prstGeom>
                <a:noFill/>
                <a:ln w="38100">
                  <a:solidFill>
                    <a:srgbClr val="800000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609600" y="304800"/>
            <a:ext cx="7772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sr-Latn-RS" sz="2400" u="sng" dirty="0" smtClean="0">
                <a:solidFill>
                  <a:srgbClr val="C00000"/>
                </a:solidFill>
              </a:rPr>
              <a:t>Hronična mijeloidna leukemija</a:t>
            </a:r>
          </a:p>
          <a:p>
            <a:pPr algn="ctr"/>
            <a:r>
              <a:rPr lang="en-US" sz="2400" u="sng" dirty="0" smtClean="0">
                <a:solidFill>
                  <a:srgbClr val="C00000"/>
                </a:solidFill>
              </a:rPr>
              <a:t>Ph</a:t>
            </a:r>
            <a:r>
              <a:rPr lang="en-US" sz="2400" u="sng" dirty="0">
                <a:solidFill>
                  <a:srgbClr val="C00000"/>
                </a:solidFill>
              </a:rPr>
              <a:t>’ </a:t>
            </a:r>
            <a:r>
              <a:rPr lang="en-US" sz="2400" u="sng" dirty="0" err="1" smtClean="0">
                <a:solidFill>
                  <a:srgbClr val="C00000"/>
                </a:solidFill>
              </a:rPr>
              <a:t>hromozom</a:t>
            </a:r>
            <a:r>
              <a:rPr lang="sr-Latn-RS" sz="2400" u="sng" dirty="0" smtClean="0">
                <a:solidFill>
                  <a:srgbClr val="C00000"/>
                </a:solidFill>
              </a:rPr>
              <a:t> – t(9,22)</a:t>
            </a:r>
            <a:endParaRPr lang="en-US" sz="2400" u="sng" dirty="0">
              <a:solidFill>
                <a:srgbClr val="C00000"/>
              </a:solidFill>
            </a:endParaRPr>
          </a:p>
        </p:txBody>
      </p: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0" y="4495803"/>
            <a:ext cx="3352800" cy="862013"/>
            <a:chOff x="0" y="2832"/>
            <a:chExt cx="2112" cy="543"/>
          </a:xfrm>
        </p:grpSpPr>
        <p:sp>
          <p:nvSpPr>
            <p:cNvPr id="12303" name="Text Box 15"/>
            <p:cNvSpPr txBox="1">
              <a:spLocks noChangeArrowheads="1"/>
            </p:cNvSpPr>
            <p:nvPr/>
          </p:nvSpPr>
          <p:spPr bwMode="auto">
            <a:xfrm>
              <a:off x="0" y="2928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2400" dirty="0"/>
                <a:t>q34</a:t>
              </a:r>
              <a:endParaRPr lang="en-US" sz="2400" b="0" dirty="0"/>
            </a:p>
          </p:txBody>
        </p:sp>
        <p:sp>
          <p:nvSpPr>
            <p:cNvPr id="12305" name="Text Box 17"/>
            <p:cNvSpPr txBox="1">
              <a:spLocks noChangeArrowheads="1"/>
            </p:cNvSpPr>
            <p:nvPr/>
          </p:nvSpPr>
          <p:spPr bwMode="auto">
            <a:xfrm>
              <a:off x="1152" y="2832"/>
              <a:ext cx="960" cy="543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sr-Latn-RS" sz="3200" dirty="0" smtClean="0"/>
                <a:t>   </a:t>
              </a:r>
              <a:r>
                <a:rPr lang="en-US" sz="3200" dirty="0" smtClean="0"/>
                <a:t>c-</a:t>
              </a:r>
              <a:r>
                <a:rPr lang="en-US" sz="3200" dirty="0" err="1" smtClean="0"/>
                <a:t>abl</a:t>
              </a:r>
              <a:endParaRPr lang="sr-Latn-RS" sz="3200" dirty="0" smtClean="0"/>
            </a:p>
            <a:p>
              <a:pPr algn="l"/>
              <a:r>
                <a:rPr lang="sr-Latn-RS" b="1" dirty="0" smtClean="0"/>
                <a:t>protoonkogen</a:t>
              </a:r>
              <a:endParaRPr lang="en-US" b="1" dirty="0"/>
            </a:p>
          </p:txBody>
        </p:sp>
        <p:sp>
          <p:nvSpPr>
            <p:cNvPr id="12315" name="Line 27"/>
            <p:cNvSpPr>
              <a:spLocks noChangeShapeType="1"/>
            </p:cNvSpPr>
            <p:nvPr/>
          </p:nvSpPr>
          <p:spPr bwMode="auto">
            <a:xfrm>
              <a:off x="480" y="3083"/>
              <a:ext cx="816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" name="Right Arrow 34"/>
          <p:cNvSpPr/>
          <p:nvPr/>
        </p:nvSpPr>
        <p:spPr>
          <a:xfrm>
            <a:off x="5562600" y="3276600"/>
            <a:ext cx="685800" cy="304800"/>
          </a:xfrm>
          <a:prstGeom prst="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8100" y="5791203"/>
            <a:ext cx="8915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R</a:t>
            </a:r>
            <a:r>
              <a:rPr lang="sr-Latn-RS" sz="2000" dirty="0" smtClean="0"/>
              <a:t>ecipročna translokacija t(9,22) dovodi do spajanja </a:t>
            </a:r>
            <a:r>
              <a:rPr lang="sr-Latn-RS" sz="2000" i="1" dirty="0" smtClean="0"/>
              <a:t>abl </a:t>
            </a:r>
            <a:r>
              <a:rPr lang="sr-Latn-RS" sz="2000" dirty="0" smtClean="0"/>
              <a:t>protoonkogena i </a:t>
            </a:r>
            <a:r>
              <a:rPr lang="sr-Latn-RS" sz="2000" i="1" dirty="0" smtClean="0"/>
              <a:t>bcr </a:t>
            </a:r>
            <a:r>
              <a:rPr lang="sr-Latn-RS" sz="2000" dirty="0" smtClean="0"/>
              <a:t>gena,</a:t>
            </a:r>
            <a:r>
              <a:rPr lang="sr-Latn-RS" sz="2000" i="1" dirty="0" smtClean="0"/>
              <a:t> </a:t>
            </a:r>
            <a:r>
              <a:rPr lang="sr-Latn-RS" sz="2000" dirty="0" smtClean="0"/>
              <a:t>nastaje himerični gen čiji je produkt sa povećanom aktivnosti tirozin-kinaze.</a:t>
            </a:r>
            <a:r>
              <a:rPr lang="sr-Latn-RS" sz="2000" i="1" dirty="0" smtClean="0"/>
              <a:t> </a:t>
            </a:r>
            <a:endParaRPr lang="en-US" sz="2000" i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28651"/>
            <a:ext cx="7886700" cy="1325563"/>
          </a:xfrm>
        </p:spPr>
        <p:txBody>
          <a:bodyPr>
            <a:normAutofit/>
          </a:bodyPr>
          <a:lstStyle/>
          <a:p>
            <a:pPr algn="l"/>
            <a:r>
              <a:rPr lang="sr-Latn-RS" sz="2400" b="1" u="sng" dirty="0" smtClean="0">
                <a:solidFill>
                  <a:srgbClr val="00B050"/>
                </a:solidFill>
              </a:rPr>
              <a:t>2. </a:t>
            </a:r>
            <a:r>
              <a:rPr lang="en-US" sz="2400" b="1" u="sng" dirty="0" smtClean="0">
                <a:solidFill>
                  <a:srgbClr val="00B050"/>
                </a:solidFill>
              </a:rPr>
              <a:t>T</a:t>
            </a:r>
            <a:r>
              <a:rPr lang="sr-Latn-RS" sz="2400" b="1" u="sng" dirty="0" smtClean="0">
                <a:solidFill>
                  <a:srgbClr val="00B050"/>
                </a:solidFill>
              </a:rPr>
              <a:t>umor-supresorski geni</a:t>
            </a:r>
            <a:endParaRPr lang="en-US" sz="2400" b="1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54214"/>
            <a:ext cx="8686800" cy="4267200"/>
          </a:xfrm>
          <a:noFill/>
          <a:ln>
            <a:noFill/>
          </a:ln>
        </p:spPr>
        <p:txBody>
          <a:bodyPr>
            <a:normAutofit fontScale="85000" lnSpcReduction="20000"/>
          </a:bodyPr>
          <a:lstStyle/>
          <a:p>
            <a:pPr algn="just"/>
            <a:r>
              <a:rPr lang="en-US" sz="2400" dirty="0" smtClean="0"/>
              <a:t>I</a:t>
            </a:r>
            <a:r>
              <a:rPr lang="sr-Latn-RS" sz="2400" dirty="0" smtClean="0"/>
              <a:t>maju ulogu da zaustavljaju nekontrolisanu ćelijsku deobu koja je karakteristična za maligne ćelije.</a:t>
            </a:r>
          </a:p>
          <a:p>
            <a:pPr algn="just"/>
            <a:endParaRPr lang="sr-Latn-RS" sz="2400" dirty="0" smtClean="0"/>
          </a:p>
          <a:p>
            <a:pPr algn="just"/>
            <a:r>
              <a:rPr lang="en-US" sz="2400" dirty="0" smtClean="0"/>
              <a:t>P</a:t>
            </a:r>
            <a:r>
              <a:rPr lang="sr-Latn-RS" sz="2400" dirty="0" smtClean="0"/>
              <a:t>rodukti tumor-supresorskih gena su </a:t>
            </a:r>
            <a:r>
              <a:rPr lang="sr-Latn-RS" sz="2400" u="sng" dirty="0" smtClean="0">
                <a:solidFill>
                  <a:srgbClr val="C00000"/>
                </a:solidFill>
              </a:rPr>
              <a:t>inhibitori klonske ekspanzije.</a:t>
            </a:r>
          </a:p>
          <a:p>
            <a:pPr algn="just"/>
            <a:endParaRPr lang="sr-Latn-RS" sz="2400" u="sng" dirty="0">
              <a:solidFill>
                <a:srgbClr val="C00000"/>
              </a:solidFill>
            </a:endParaRPr>
          </a:p>
          <a:p>
            <a:pPr algn="just"/>
            <a:r>
              <a:rPr lang="sr-Latn-RS" sz="2400" dirty="0" smtClean="0"/>
              <a:t>Njihovom inaktivacijom nastaju tumori.</a:t>
            </a:r>
          </a:p>
          <a:p>
            <a:pPr algn="just"/>
            <a:endParaRPr lang="sr-Latn-RS" sz="2400" dirty="0" smtClean="0"/>
          </a:p>
          <a:p>
            <a:pPr algn="just">
              <a:buNone/>
            </a:pPr>
            <a:r>
              <a:rPr lang="en-US" sz="2400" u="sng" dirty="0" smtClean="0">
                <a:solidFill>
                  <a:schemeClr val="accent3">
                    <a:lumMod val="50000"/>
                  </a:schemeClr>
                </a:solidFill>
              </a:rPr>
              <a:t>T</a:t>
            </a:r>
            <a:r>
              <a:rPr lang="sr-Latn-RS" sz="2400" u="sng" dirty="0" smtClean="0">
                <a:solidFill>
                  <a:schemeClr val="accent3">
                    <a:lumMod val="50000"/>
                  </a:schemeClr>
                </a:solidFill>
              </a:rPr>
              <a:t>umor-supresorski geni su:</a:t>
            </a:r>
          </a:p>
          <a:p>
            <a:pPr algn="just">
              <a:buFontTx/>
              <a:buChar char="-"/>
            </a:pPr>
            <a:r>
              <a:rPr lang="sr-Latn-RS" sz="2400" dirty="0" smtClean="0">
                <a:solidFill>
                  <a:srgbClr val="C00000"/>
                </a:solidFill>
              </a:rPr>
              <a:t>RB1 </a:t>
            </a:r>
            <a:r>
              <a:rPr lang="sr-Latn-RS" sz="2400" dirty="0" smtClean="0"/>
              <a:t>(13q14), inaktivacija gena daje Retinoblastom.</a:t>
            </a:r>
          </a:p>
          <a:p>
            <a:pPr algn="just">
              <a:buFontTx/>
              <a:buChar char="-"/>
            </a:pPr>
            <a:r>
              <a:rPr lang="en-US" sz="2400" dirty="0" smtClean="0">
                <a:solidFill>
                  <a:srgbClr val="C00000"/>
                </a:solidFill>
              </a:rPr>
              <a:t>P</a:t>
            </a:r>
            <a:r>
              <a:rPr lang="sr-Latn-RS" sz="2400" dirty="0" smtClean="0">
                <a:solidFill>
                  <a:srgbClr val="C00000"/>
                </a:solidFill>
              </a:rPr>
              <a:t>53 </a:t>
            </a:r>
            <a:r>
              <a:rPr lang="sr-Latn-RS" sz="2400" dirty="0" smtClean="0"/>
              <a:t>(17p), </a:t>
            </a:r>
            <a:r>
              <a:rPr lang="sr-Latn-RS" sz="2400" dirty="0" smtClean="0">
                <a:solidFill>
                  <a:srgbClr val="0070C0"/>
                </a:solidFill>
              </a:rPr>
              <a:t>važan za kontrolu ćelijskog ciklusa na prelazu G1/S fazu. 50% svih maligniteta je posledica inaktivacije ovog gena.</a:t>
            </a:r>
          </a:p>
          <a:p>
            <a:pPr algn="just">
              <a:buFontTx/>
              <a:buChar char="-"/>
            </a:pPr>
            <a:r>
              <a:rPr lang="sr-Latn-RS" sz="2400" dirty="0" smtClean="0">
                <a:solidFill>
                  <a:srgbClr val="C00000"/>
                </a:solidFill>
              </a:rPr>
              <a:t>WT-1</a:t>
            </a:r>
            <a:r>
              <a:rPr lang="sr-Latn-RS" sz="2400" dirty="0" smtClean="0"/>
              <a:t>, udružen sa razvojem Wilms-ovog tumora.</a:t>
            </a:r>
          </a:p>
          <a:p>
            <a:pPr algn="just">
              <a:buFontTx/>
              <a:buChar char="-"/>
            </a:pPr>
            <a:r>
              <a:rPr lang="sr-Latn-RS" sz="2400" dirty="0" smtClean="0">
                <a:solidFill>
                  <a:srgbClr val="C00000"/>
                </a:solidFill>
              </a:rPr>
              <a:t>BRCA1 i BRCA2</a:t>
            </a:r>
            <a:r>
              <a:rPr lang="sr-Latn-RS" sz="2400" dirty="0" smtClean="0"/>
              <a:t>, imaju značajnu ulogu u razvoju familijarnog kancera dojke.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587415" y="3429000"/>
            <a:ext cx="3124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sr-Latn-RS" sz="2400" dirty="0" smtClean="0"/>
              <a:t>tumor supresorski gen</a:t>
            </a:r>
            <a:endParaRPr lang="en-US" sz="2400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1371600" y="3124200"/>
            <a:ext cx="685800" cy="152400"/>
          </a:xfrm>
          <a:prstGeom prst="rect">
            <a:avLst/>
          </a:prstGeom>
          <a:solidFill>
            <a:srgbClr val="C65000"/>
          </a:solidFill>
          <a:ln w="9525">
            <a:solidFill>
              <a:srgbClr val="C65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1600200" y="3124200"/>
            <a:ext cx="304800" cy="152400"/>
          </a:xfrm>
          <a:prstGeom prst="rect">
            <a:avLst/>
          </a:prstGeom>
          <a:solidFill>
            <a:srgbClr val="FFCC00"/>
          </a:soli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n-US" sz="2400" b="0">
              <a:solidFill>
                <a:srgbClr val="663300"/>
              </a:solidFill>
            </a:endParaRP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2286000" y="3124200"/>
            <a:ext cx="685800" cy="152400"/>
          </a:xfrm>
          <a:prstGeom prst="rect">
            <a:avLst/>
          </a:prstGeom>
          <a:solidFill>
            <a:srgbClr val="C65000"/>
          </a:solidFill>
          <a:ln w="9525">
            <a:solidFill>
              <a:srgbClr val="C65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2438400" y="3124200"/>
            <a:ext cx="304800" cy="152400"/>
          </a:xfrm>
          <a:prstGeom prst="rect">
            <a:avLst/>
          </a:prstGeom>
          <a:solidFill>
            <a:srgbClr val="FFCC00"/>
          </a:soli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n-US" sz="2400" b="0">
              <a:solidFill>
                <a:srgbClr val="663300"/>
              </a:solidFill>
            </a:endParaRPr>
          </a:p>
        </p:txBody>
      </p:sp>
      <p:sp>
        <p:nvSpPr>
          <p:cNvPr id="5129" name="AutoShape 9"/>
          <p:cNvSpPr>
            <a:spLocks noChangeArrowheads="1"/>
          </p:cNvSpPr>
          <p:nvPr/>
        </p:nvSpPr>
        <p:spPr bwMode="auto">
          <a:xfrm>
            <a:off x="5867400" y="2590800"/>
            <a:ext cx="685800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5181600" y="1676400"/>
            <a:ext cx="3048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T</a:t>
            </a:r>
            <a:r>
              <a:rPr lang="sr-Latn-RS" sz="2800" b="1" dirty="0" smtClean="0">
                <a:solidFill>
                  <a:srgbClr val="FF0000"/>
                </a:solidFill>
              </a:rPr>
              <a:t>umor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5867400" y="3124200"/>
            <a:ext cx="685800" cy="152400"/>
          </a:xfrm>
          <a:prstGeom prst="rect">
            <a:avLst/>
          </a:prstGeom>
          <a:solidFill>
            <a:srgbClr val="C65000"/>
          </a:solidFill>
          <a:ln w="9525">
            <a:solidFill>
              <a:srgbClr val="C65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6096000" y="3124200"/>
            <a:ext cx="304800" cy="1524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n-US" sz="2400" b="0">
              <a:solidFill>
                <a:srgbClr val="663300"/>
              </a:solidFill>
            </a:endParaRPr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6934200" y="3124200"/>
            <a:ext cx="685800" cy="152400"/>
          </a:xfrm>
          <a:prstGeom prst="rect">
            <a:avLst/>
          </a:prstGeom>
          <a:solidFill>
            <a:srgbClr val="C65000"/>
          </a:solidFill>
          <a:ln w="9525">
            <a:solidFill>
              <a:srgbClr val="C65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7162800" y="3124200"/>
            <a:ext cx="304800" cy="1524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n-US" sz="2400" b="0">
              <a:solidFill>
                <a:srgbClr val="663300"/>
              </a:solidFill>
            </a:endParaRPr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1447800" y="2209800"/>
            <a:ext cx="1905000" cy="304800"/>
          </a:xfrm>
          <a:prstGeom prst="rightArrow">
            <a:avLst>
              <a:gd name="adj1" fmla="val 50000"/>
              <a:gd name="adj2" fmla="val 156250"/>
            </a:avLst>
          </a:prstGeom>
          <a:solidFill>
            <a:srgbClr val="C65000"/>
          </a:solidFill>
          <a:ln w="9525">
            <a:solidFill>
              <a:srgbClr val="C65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1295400" y="17526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b="1" dirty="0" err="1">
                <a:solidFill>
                  <a:srgbClr val="8C001B"/>
                </a:solidFill>
              </a:rPr>
              <a:t>normalni</a:t>
            </a:r>
            <a:r>
              <a:rPr lang="en-US" sz="2400" b="1" dirty="0">
                <a:solidFill>
                  <a:srgbClr val="8C001B"/>
                </a:solidFill>
              </a:rPr>
              <a:t> </a:t>
            </a:r>
            <a:r>
              <a:rPr lang="en-US" sz="2400" b="1" dirty="0" err="1">
                <a:solidFill>
                  <a:srgbClr val="8C001B"/>
                </a:solidFill>
              </a:rPr>
              <a:t>rast</a:t>
            </a:r>
            <a:endParaRPr lang="en-US" sz="2400" b="1" dirty="0">
              <a:solidFill>
                <a:srgbClr val="8C001B"/>
              </a:solidFill>
            </a:endParaRPr>
          </a:p>
        </p:txBody>
      </p:sp>
      <p:sp>
        <p:nvSpPr>
          <p:cNvPr id="5142" name="AutoShape 22"/>
          <p:cNvSpPr>
            <a:spLocks noChangeArrowheads="1"/>
          </p:cNvSpPr>
          <p:nvPr/>
        </p:nvSpPr>
        <p:spPr bwMode="auto">
          <a:xfrm>
            <a:off x="4114800" y="2286000"/>
            <a:ext cx="609600" cy="228600"/>
          </a:xfrm>
          <a:prstGeom prst="chevron">
            <a:avLst>
              <a:gd name="adj" fmla="val 66667"/>
            </a:avLst>
          </a:prstGeom>
          <a:solidFill>
            <a:srgbClr val="FFCC00"/>
          </a:solidFill>
          <a:ln w="9525">
            <a:solidFill>
              <a:srgbClr val="8C001B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5486400" y="2209800"/>
            <a:ext cx="3352800" cy="381000"/>
          </a:xfrm>
          <a:prstGeom prst="rightArrow">
            <a:avLst>
              <a:gd name="adj1" fmla="val 50000"/>
              <a:gd name="adj2" fmla="val 220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4953000" y="3429000"/>
            <a:ext cx="3657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dirty="0"/>
              <a:t>  </a:t>
            </a:r>
            <a:r>
              <a:rPr lang="sr-Latn-RS" sz="2400" dirty="0" smtClean="0"/>
              <a:t>inaktivacija oba alela tumor- supr. gena</a:t>
            </a:r>
            <a:endParaRPr lang="en-US" sz="2400" dirty="0"/>
          </a:p>
        </p:txBody>
      </p:sp>
      <p:sp>
        <p:nvSpPr>
          <p:cNvPr id="5149" name="Line 29"/>
          <p:cNvSpPr>
            <a:spLocks noChangeShapeType="1"/>
          </p:cNvSpPr>
          <p:nvPr/>
        </p:nvSpPr>
        <p:spPr bwMode="auto">
          <a:xfrm flipV="1">
            <a:off x="1752600" y="2590800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50" name="Line 30"/>
          <p:cNvSpPr>
            <a:spLocks noChangeShapeType="1"/>
          </p:cNvSpPr>
          <p:nvPr/>
        </p:nvSpPr>
        <p:spPr bwMode="auto">
          <a:xfrm flipV="1">
            <a:off x="2590800" y="2590800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AutoShape 9"/>
          <p:cNvSpPr>
            <a:spLocks noChangeArrowheads="1"/>
          </p:cNvSpPr>
          <p:nvPr/>
        </p:nvSpPr>
        <p:spPr bwMode="auto">
          <a:xfrm>
            <a:off x="6934200" y="2590800"/>
            <a:ext cx="685800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81000" y="4847511"/>
            <a:ext cx="8229600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sr-Latn-RS" sz="2000" dirty="0" smtClean="0"/>
              <a:t> Mutacije tumor-supresorskih gena imaju </a:t>
            </a:r>
            <a:r>
              <a:rPr lang="sr-Latn-RS" sz="2000" u="sng" dirty="0" smtClean="0">
                <a:solidFill>
                  <a:srgbClr val="C00000"/>
                </a:solidFill>
              </a:rPr>
              <a:t>recesivan efekat</a:t>
            </a:r>
            <a:r>
              <a:rPr lang="sr-Latn-RS" sz="2000" dirty="0" smtClean="0"/>
              <a:t>, tj. oba alela moraju biti inaktivirana da bi izgubila svoje dejstvo.</a:t>
            </a:r>
            <a:endParaRPr lang="en-US" sz="20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1143000" y="1524000"/>
            <a:ext cx="76200" cy="609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rgbClr val="66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1371600" y="1524000"/>
            <a:ext cx="76200" cy="609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rgbClr val="66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Oval 16"/>
          <p:cNvSpPr>
            <a:spLocks noChangeArrowheads="1"/>
          </p:cNvSpPr>
          <p:nvPr/>
        </p:nvSpPr>
        <p:spPr bwMode="auto">
          <a:xfrm>
            <a:off x="1295400" y="1828800"/>
            <a:ext cx="2286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1752600" y="1524000"/>
            <a:ext cx="2286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dirty="0" err="1" smtClean="0">
                <a:solidFill>
                  <a:srgbClr val="990033"/>
                </a:solidFill>
              </a:rPr>
              <a:t>nasle</a:t>
            </a:r>
            <a:r>
              <a:rPr lang="sr-Latn-RS" dirty="0" smtClean="0">
                <a:solidFill>
                  <a:srgbClr val="990033"/>
                </a:solidFill>
              </a:rPr>
              <a:t>đ</a:t>
            </a:r>
            <a:r>
              <a:rPr lang="en-US" dirty="0" smtClean="0">
                <a:solidFill>
                  <a:srgbClr val="990033"/>
                </a:solidFill>
              </a:rPr>
              <a:t>en </a:t>
            </a:r>
            <a:r>
              <a:rPr lang="en-US" dirty="0" err="1">
                <a:solidFill>
                  <a:srgbClr val="990033"/>
                </a:solidFill>
              </a:rPr>
              <a:t>mutirani</a:t>
            </a:r>
            <a:r>
              <a:rPr lang="en-US" dirty="0">
                <a:solidFill>
                  <a:srgbClr val="990033"/>
                </a:solidFill>
              </a:rPr>
              <a:t> </a:t>
            </a:r>
            <a:r>
              <a:rPr lang="en-US" dirty="0" err="1">
                <a:solidFill>
                  <a:srgbClr val="990033"/>
                </a:solidFill>
              </a:rPr>
              <a:t>Rb</a:t>
            </a:r>
            <a:r>
              <a:rPr lang="en-US" dirty="0">
                <a:solidFill>
                  <a:srgbClr val="990033"/>
                </a:solidFill>
              </a:rPr>
              <a:t> </a:t>
            </a:r>
            <a:r>
              <a:rPr lang="en-US" dirty="0" err="1">
                <a:solidFill>
                  <a:srgbClr val="990033"/>
                </a:solidFill>
              </a:rPr>
              <a:t>alel</a:t>
            </a:r>
            <a:endParaRPr lang="en-US" dirty="0">
              <a:solidFill>
                <a:srgbClr val="990033"/>
              </a:solidFill>
            </a:endParaRPr>
          </a:p>
        </p:txBody>
      </p:sp>
      <p:sp>
        <p:nvSpPr>
          <p:cNvPr id="16417" name="AutoShape 33"/>
          <p:cNvSpPr>
            <a:spLocks noChangeArrowheads="1"/>
          </p:cNvSpPr>
          <p:nvPr/>
        </p:nvSpPr>
        <p:spPr bwMode="auto">
          <a:xfrm>
            <a:off x="1130461" y="3652510"/>
            <a:ext cx="241139" cy="533400"/>
          </a:xfrm>
          <a:prstGeom prst="downArrow">
            <a:avLst>
              <a:gd name="adj1" fmla="val 50000"/>
              <a:gd name="adj2" fmla="val 4375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498676" y="4230547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tumor</a:t>
            </a: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304800" y="304800"/>
            <a:ext cx="3276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u="sng" dirty="0">
                <a:solidFill>
                  <a:srgbClr val="CC3300"/>
                </a:solidFill>
              </a:rPr>
              <a:t>NASLEDNA  FORMA </a:t>
            </a:r>
            <a:r>
              <a:rPr lang="en-US" u="sng" dirty="0" smtClean="0">
                <a:solidFill>
                  <a:srgbClr val="CC3300"/>
                </a:solidFill>
              </a:rPr>
              <a:t>RETINOBLASTOMA</a:t>
            </a:r>
            <a:r>
              <a:rPr lang="sr-Latn-RS" u="sng" dirty="0" smtClean="0">
                <a:solidFill>
                  <a:srgbClr val="CC3300"/>
                </a:solidFill>
              </a:rPr>
              <a:t> (Rb)</a:t>
            </a:r>
            <a:endParaRPr lang="en-US" u="sng" dirty="0">
              <a:solidFill>
                <a:srgbClr val="CC3300"/>
              </a:solidFill>
            </a:endParaRPr>
          </a:p>
        </p:txBody>
      </p:sp>
      <p:sp>
        <p:nvSpPr>
          <p:cNvPr id="16420" name="Text Box 36"/>
          <p:cNvSpPr txBox="1">
            <a:spLocks noChangeArrowheads="1"/>
          </p:cNvSpPr>
          <p:nvPr/>
        </p:nvSpPr>
        <p:spPr bwMode="auto">
          <a:xfrm>
            <a:off x="4953000" y="304800"/>
            <a:ext cx="3200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u="sng" dirty="0">
                <a:solidFill>
                  <a:srgbClr val="0070C0"/>
                </a:solidFill>
              </a:rPr>
              <a:t>NENASLEDNA  FORMA </a:t>
            </a:r>
            <a:r>
              <a:rPr lang="en-US" u="sng" dirty="0" smtClean="0">
                <a:solidFill>
                  <a:srgbClr val="0070C0"/>
                </a:solidFill>
              </a:rPr>
              <a:t>RETINOBLASTOMA</a:t>
            </a:r>
            <a:r>
              <a:rPr lang="sr-Latn-RS" u="sng" dirty="0" smtClean="0">
                <a:solidFill>
                  <a:srgbClr val="0070C0"/>
                </a:solidFill>
              </a:rPr>
              <a:t> (Rb)</a:t>
            </a:r>
            <a:endParaRPr lang="en-US" u="sng" dirty="0">
              <a:solidFill>
                <a:srgbClr val="0070C0"/>
              </a:solidFill>
            </a:endParaRPr>
          </a:p>
        </p:txBody>
      </p:sp>
      <p:sp>
        <p:nvSpPr>
          <p:cNvPr id="16421" name="Rectangle 37"/>
          <p:cNvSpPr>
            <a:spLocks noChangeArrowheads="1"/>
          </p:cNvSpPr>
          <p:nvPr/>
        </p:nvSpPr>
        <p:spPr bwMode="auto">
          <a:xfrm>
            <a:off x="5943600" y="1524000"/>
            <a:ext cx="76200" cy="609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rgbClr val="66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22" name="Rectangle 38"/>
          <p:cNvSpPr>
            <a:spLocks noChangeArrowheads="1"/>
          </p:cNvSpPr>
          <p:nvPr/>
        </p:nvSpPr>
        <p:spPr bwMode="auto">
          <a:xfrm>
            <a:off x="6172200" y="1524000"/>
            <a:ext cx="76200" cy="609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rgbClr val="66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5410200" y="2209800"/>
            <a:ext cx="1447800" cy="152400"/>
            <a:chOff x="3408" y="1392"/>
            <a:chExt cx="912" cy="96"/>
          </a:xfrm>
        </p:grpSpPr>
        <p:sp>
          <p:nvSpPr>
            <p:cNvPr id="16427" name="Line 43"/>
            <p:cNvSpPr>
              <a:spLocks noChangeShapeType="1"/>
            </p:cNvSpPr>
            <p:nvPr/>
          </p:nvSpPr>
          <p:spPr bwMode="auto">
            <a:xfrm flipH="1">
              <a:off x="3408" y="1392"/>
              <a:ext cx="240" cy="96"/>
            </a:xfrm>
            <a:prstGeom prst="line">
              <a:avLst/>
            </a:prstGeom>
            <a:noFill/>
            <a:ln w="28575">
              <a:solidFill>
                <a:srgbClr val="990033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8" name="Line 44"/>
            <p:cNvSpPr>
              <a:spLocks noChangeShapeType="1"/>
            </p:cNvSpPr>
            <p:nvPr/>
          </p:nvSpPr>
          <p:spPr bwMode="auto">
            <a:xfrm>
              <a:off x="4128" y="1392"/>
              <a:ext cx="192" cy="96"/>
            </a:xfrm>
            <a:prstGeom prst="line">
              <a:avLst/>
            </a:prstGeom>
            <a:noFill/>
            <a:ln w="28575">
              <a:solidFill>
                <a:srgbClr val="990033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79"/>
          <p:cNvGrpSpPr>
            <a:grpSpLocks/>
          </p:cNvGrpSpPr>
          <p:nvPr/>
        </p:nvGrpSpPr>
        <p:grpSpPr bwMode="auto">
          <a:xfrm>
            <a:off x="5257800" y="2438400"/>
            <a:ext cx="1828800" cy="609600"/>
            <a:chOff x="3312" y="1536"/>
            <a:chExt cx="1152" cy="384"/>
          </a:xfrm>
          <a:solidFill>
            <a:schemeClr val="accent5">
              <a:lumMod val="75000"/>
            </a:schemeClr>
          </a:solidFill>
        </p:grpSpPr>
        <p:sp>
          <p:nvSpPr>
            <p:cNvPr id="16423" name="Rectangle 39"/>
            <p:cNvSpPr>
              <a:spLocks noChangeArrowheads="1"/>
            </p:cNvSpPr>
            <p:nvPr/>
          </p:nvSpPr>
          <p:spPr bwMode="auto">
            <a:xfrm>
              <a:off x="3312" y="1536"/>
              <a:ext cx="48" cy="384"/>
            </a:xfrm>
            <a:prstGeom prst="rect">
              <a:avLst/>
            </a:prstGeom>
            <a:grpFill/>
            <a:ln w="9525">
              <a:solidFill>
                <a:srgbClr val="66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4" name="Rectangle 40"/>
            <p:cNvSpPr>
              <a:spLocks noChangeArrowheads="1"/>
            </p:cNvSpPr>
            <p:nvPr/>
          </p:nvSpPr>
          <p:spPr bwMode="auto">
            <a:xfrm>
              <a:off x="3456" y="1536"/>
              <a:ext cx="48" cy="384"/>
            </a:xfrm>
            <a:prstGeom prst="rect">
              <a:avLst/>
            </a:prstGeom>
            <a:grpFill/>
            <a:ln w="9525">
              <a:solidFill>
                <a:srgbClr val="66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5" name="Rectangle 41"/>
            <p:cNvSpPr>
              <a:spLocks noChangeArrowheads="1"/>
            </p:cNvSpPr>
            <p:nvPr/>
          </p:nvSpPr>
          <p:spPr bwMode="auto">
            <a:xfrm>
              <a:off x="4272" y="1536"/>
              <a:ext cx="48" cy="384"/>
            </a:xfrm>
            <a:prstGeom prst="rect">
              <a:avLst/>
            </a:prstGeom>
            <a:grpFill/>
            <a:ln w="9525">
              <a:solidFill>
                <a:srgbClr val="66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6" name="Rectangle 42"/>
            <p:cNvSpPr>
              <a:spLocks noChangeArrowheads="1"/>
            </p:cNvSpPr>
            <p:nvPr/>
          </p:nvSpPr>
          <p:spPr bwMode="auto">
            <a:xfrm>
              <a:off x="4416" y="1536"/>
              <a:ext cx="48" cy="384"/>
            </a:xfrm>
            <a:prstGeom prst="rect">
              <a:avLst/>
            </a:prstGeom>
            <a:grpFill/>
            <a:ln w="9525">
              <a:solidFill>
                <a:srgbClr val="66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30" name="Rectangle 46"/>
            <p:cNvSpPr>
              <a:spLocks noChangeArrowheads="1"/>
            </p:cNvSpPr>
            <p:nvPr/>
          </p:nvSpPr>
          <p:spPr bwMode="auto">
            <a:xfrm>
              <a:off x="3744" y="1536"/>
              <a:ext cx="48" cy="384"/>
            </a:xfrm>
            <a:prstGeom prst="rect">
              <a:avLst/>
            </a:prstGeom>
            <a:grpFill/>
            <a:ln w="9525">
              <a:solidFill>
                <a:srgbClr val="66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31" name="Rectangle 47"/>
            <p:cNvSpPr>
              <a:spLocks noChangeArrowheads="1"/>
            </p:cNvSpPr>
            <p:nvPr/>
          </p:nvSpPr>
          <p:spPr bwMode="auto">
            <a:xfrm>
              <a:off x="3888" y="1536"/>
              <a:ext cx="48" cy="384"/>
            </a:xfrm>
            <a:prstGeom prst="rect">
              <a:avLst/>
            </a:prstGeom>
            <a:grpFill/>
            <a:ln w="9525">
              <a:solidFill>
                <a:srgbClr val="66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443" name="Text Box 59"/>
          <p:cNvSpPr txBox="1">
            <a:spLocks noChangeArrowheads="1"/>
          </p:cNvSpPr>
          <p:nvPr/>
        </p:nvSpPr>
        <p:spPr bwMode="auto">
          <a:xfrm>
            <a:off x="7239000" y="2667000"/>
            <a:ext cx="2209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inaktivacija</a:t>
            </a:r>
            <a:r>
              <a:rPr lang="en-US" dirty="0">
                <a:solidFill>
                  <a:srgbClr val="0070C0"/>
                </a:solidFill>
              </a:rPr>
              <a:t>  </a:t>
            </a:r>
            <a:r>
              <a:rPr lang="en-US" dirty="0" err="1">
                <a:solidFill>
                  <a:srgbClr val="0070C0"/>
                </a:solidFill>
              </a:rPr>
              <a:t>jednog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Rb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alela</a:t>
            </a:r>
            <a:endParaRPr lang="en-US" dirty="0">
              <a:solidFill>
                <a:srgbClr val="0070C0"/>
              </a:solidFill>
            </a:endParaRPr>
          </a:p>
        </p:txBody>
      </p:sp>
      <p:grpSp>
        <p:nvGrpSpPr>
          <p:cNvPr id="4" name="Group 81"/>
          <p:cNvGrpSpPr>
            <a:grpSpLocks/>
          </p:cNvGrpSpPr>
          <p:nvPr/>
        </p:nvGrpSpPr>
        <p:grpSpPr bwMode="auto">
          <a:xfrm>
            <a:off x="5257800" y="3505200"/>
            <a:ext cx="1905000" cy="609600"/>
            <a:chOff x="3312" y="2208"/>
            <a:chExt cx="1200" cy="384"/>
          </a:xfrm>
          <a:solidFill>
            <a:schemeClr val="accent5">
              <a:lumMod val="75000"/>
            </a:schemeClr>
          </a:solidFill>
        </p:grpSpPr>
        <p:sp>
          <p:nvSpPr>
            <p:cNvPr id="16432" name="Rectangle 48"/>
            <p:cNvSpPr>
              <a:spLocks noChangeArrowheads="1"/>
            </p:cNvSpPr>
            <p:nvPr/>
          </p:nvSpPr>
          <p:spPr bwMode="auto">
            <a:xfrm>
              <a:off x="3312" y="2208"/>
              <a:ext cx="48" cy="384"/>
            </a:xfrm>
            <a:prstGeom prst="rect">
              <a:avLst/>
            </a:prstGeom>
            <a:grpFill/>
            <a:ln w="9525">
              <a:solidFill>
                <a:srgbClr val="66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33" name="Rectangle 49"/>
            <p:cNvSpPr>
              <a:spLocks noChangeArrowheads="1"/>
            </p:cNvSpPr>
            <p:nvPr/>
          </p:nvSpPr>
          <p:spPr bwMode="auto">
            <a:xfrm>
              <a:off x="3456" y="2208"/>
              <a:ext cx="48" cy="384"/>
            </a:xfrm>
            <a:prstGeom prst="rect">
              <a:avLst/>
            </a:prstGeom>
            <a:grpFill/>
            <a:ln w="9525">
              <a:solidFill>
                <a:srgbClr val="66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34" name="Rectangle 50"/>
            <p:cNvSpPr>
              <a:spLocks noChangeArrowheads="1"/>
            </p:cNvSpPr>
            <p:nvPr/>
          </p:nvSpPr>
          <p:spPr bwMode="auto">
            <a:xfrm>
              <a:off x="3744" y="2208"/>
              <a:ext cx="48" cy="384"/>
            </a:xfrm>
            <a:prstGeom prst="rect">
              <a:avLst/>
            </a:prstGeom>
            <a:grpFill/>
            <a:ln w="9525">
              <a:solidFill>
                <a:srgbClr val="66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35" name="Rectangle 51"/>
            <p:cNvSpPr>
              <a:spLocks noChangeArrowheads="1"/>
            </p:cNvSpPr>
            <p:nvPr/>
          </p:nvSpPr>
          <p:spPr bwMode="auto">
            <a:xfrm>
              <a:off x="3888" y="2208"/>
              <a:ext cx="48" cy="384"/>
            </a:xfrm>
            <a:prstGeom prst="rect">
              <a:avLst/>
            </a:prstGeom>
            <a:grpFill/>
            <a:ln w="9525">
              <a:solidFill>
                <a:srgbClr val="66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36" name="Rectangle 52"/>
            <p:cNvSpPr>
              <a:spLocks noChangeArrowheads="1"/>
            </p:cNvSpPr>
            <p:nvPr/>
          </p:nvSpPr>
          <p:spPr bwMode="auto">
            <a:xfrm>
              <a:off x="4272" y="2208"/>
              <a:ext cx="48" cy="384"/>
            </a:xfrm>
            <a:prstGeom prst="rect">
              <a:avLst/>
            </a:prstGeom>
            <a:grpFill/>
            <a:ln w="9525">
              <a:solidFill>
                <a:srgbClr val="66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37" name="Rectangle 53"/>
            <p:cNvSpPr>
              <a:spLocks noChangeArrowheads="1"/>
            </p:cNvSpPr>
            <p:nvPr/>
          </p:nvSpPr>
          <p:spPr bwMode="auto">
            <a:xfrm>
              <a:off x="4416" y="2208"/>
              <a:ext cx="48" cy="384"/>
            </a:xfrm>
            <a:prstGeom prst="rect">
              <a:avLst/>
            </a:prstGeom>
            <a:grpFill/>
            <a:ln w="9525">
              <a:solidFill>
                <a:srgbClr val="66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38" name="Oval 54"/>
            <p:cNvSpPr>
              <a:spLocks noChangeArrowheads="1"/>
            </p:cNvSpPr>
            <p:nvPr/>
          </p:nvSpPr>
          <p:spPr bwMode="auto">
            <a:xfrm>
              <a:off x="4368" y="2400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439" name="Oval 55"/>
          <p:cNvSpPr>
            <a:spLocks noChangeArrowheads="1"/>
          </p:cNvSpPr>
          <p:nvPr/>
        </p:nvSpPr>
        <p:spPr bwMode="auto">
          <a:xfrm>
            <a:off x="6705600" y="3810000"/>
            <a:ext cx="2286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80"/>
          <p:cNvGrpSpPr>
            <a:grpSpLocks/>
          </p:cNvGrpSpPr>
          <p:nvPr/>
        </p:nvGrpSpPr>
        <p:grpSpPr bwMode="auto">
          <a:xfrm>
            <a:off x="5410200" y="3276600"/>
            <a:ext cx="1524000" cy="152400"/>
            <a:chOff x="3408" y="2064"/>
            <a:chExt cx="960" cy="96"/>
          </a:xfrm>
        </p:grpSpPr>
        <p:sp>
          <p:nvSpPr>
            <p:cNvPr id="16440" name="Line 56"/>
            <p:cNvSpPr>
              <a:spLocks noChangeShapeType="1"/>
            </p:cNvSpPr>
            <p:nvPr/>
          </p:nvSpPr>
          <p:spPr bwMode="auto">
            <a:xfrm>
              <a:off x="4368" y="2064"/>
              <a:ext cx="0" cy="96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41" name="Line 57"/>
            <p:cNvSpPr>
              <a:spLocks noChangeShapeType="1"/>
            </p:cNvSpPr>
            <p:nvPr/>
          </p:nvSpPr>
          <p:spPr bwMode="auto">
            <a:xfrm>
              <a:off x="3840" y="2064"/>
              <a:ext cx="0" cy="96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42" name="Line 58"/>
            <p:cNvSpPr>
              <a:spLocks noChangeShapeType="1"/>
            </p:cNvSpPr>
            <p:nvPr/>
          </p:nvSpPr>
          <p:spPr bwMode="auto">
            <a:xfrm>
              <a:off x="3408" y="2064"/>
              <a:ext cx="0" cy="96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444" name="Text Box 60"/>
          <p:cNvSpPr txBox="1">
            <a:spLocks noChangeArrowheads="1"/>
          </p:cNvSpPr>
          <p:nvPr/>
        </p:nvSpPr>
        <p:spPr bwMode="auto">
          <a:xfrm>
            <a:off x="7010400" y="4038600"/>
            <a:ext cx="2133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inaktivacija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drugog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Rb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alela</a:t>
            </a:r>
            <a:r>
              <a:rPr lang="en-US" dirty="0">
                <a:solidFill>
                  <a:srgbClr val="0070C0"/>
                </a:solidFill>
              </a:rPr>
              <a:t> u </a:t>
            </a:r>
            <a:r>
              <a:rPr lang="en-US" dirty="0" err="1">
                <a:solidFill>
                  <a:srgbClr val="0070C0"/>
                </a:solidFill>
              </a:rPr>
              <a:t>istoj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ćeliji</a:t>
            </a:r>
            <a:endParaRPr lang="en-US" dirty="0">
              <a:solidFill>
                <a:srgbClr val="0070C0"/>
              </a:solidFill>
            </a:endParaRPr>
          </a:p>
        </p:txBody>
      </p:sp>
      <p:grpSp>
        <p:nvGrpSpPr>
          <p:cNvPr id="6" name="Group 82"/>
          <p:cNvGrpSpPr>
            <a:grpSpLocks/>
          </p:cNvGrpSpPr>
          <p:nvPr/>
        </p:nvGrpSpPr>
        <p:grpSpPr bwMode="auto">
          <a:xfrm>
            <a:off x="5586232" y="4415664"/>
            <a:ext cx="1447800" cy="1163638"/>
            <a:chOff x="3600" y="3168"/>
            <a:chExt cx="912" cy="733"/>
          </a:xfrm>
        </p:grpSpPr>
        <p:sp>
          <p:nvSpPr>
            <p:cNvPr id="16445" name="AutoShape 61"/>
            <p:cNvSpPr>
              <a:spLocks noChangeArrowheads="1"/>
            </p:cNvSpPr>
            <p:nvPr/>
          </p:nvSpPr>
          <p:spPr bwMode="auto">
            <a:xfrm>
              <a:off x="3840" y="3168"/>
              <a:ext cx="177" cy="336"/>
            </a:xfrm>
            <a:prstGeom prst="downArrow">
              <a:avLst>
                <a:gd name="adj1" fmla="val 50000"/>
                <a:gd name="adj2" fmla="val 4375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46" name="Text Box 62"/>
            <p:cNvSpPr txBox="1">
              <a:spLocks noChangeArrowheads="1"/>
            </p:cNvSpPr>
            <p:nvPr/>
          </p:nvSpPr>
          <p:spPr bwMode="auto">
            <a:xfrm>
              <a:off x="3600" y="3571"/>
              <a:ext cx="91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2800" dirty="0">
                  <a:solidFill>
                    <a:srgbClr val="FF0000"/>
                  </a:solidFill>
                </a:rPr>
                <a:t>tumor</a:t>
              </a:r>
            </a:p>
          </p:txBody>
        </p:sp>
      </p:grpSp>
      <p:grpSp>
        <p:nvGrpSpPr>
          <p:cNvPr id="7" name="Group 76"/>
          <p:cNvGrpSpPr>
            <a:grpSpLocks/>
          </p:cNvGrpSpPr>
          <p:nvPr/>
        </p:nvGrpSpPr>
        <p:grpSpPr bwMode="auto">
          <a:xfrm>
            <a:off x="533400" y="2286000"/>
            <a:ext cx="1371600" cy="152400"/>
            <a:chOff x="336" y="1440"/>
            <a:chExt cx="864" cy="96"/>
          </a:xfrm>
        </p:grpSpPr>
        <p:sp>
          <p:nvSpPr>
            <p:cNvPr id="16409" name="Line 25"/>
            <p:cNvSpPr>
              <a:spLocks noChangeShapeType="1"/>
            </p:cNvSpPr>
            <p:nvPr/>
          </p:nvSpPr>
          <p:spPr bwMode="auto">
            <a:xfrm flipH="1">
              <a:off x="336" y="1440"/>
              <a:ext cx="240" cy="96"/>
            </a:xfrm>
            <a:prstGeom prst="line">
              <a:avLst/>
            </a:prstGeom>
            <a:noFill/>
            <a:ln w="28575">
              <a:solidFill>
                <a:srgbClr val="990033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0" name="Line 26"/>
            <p:cNvSpPr>
              <a:spLocks noChangeShapeType="1"/>
            </p:cNvSpPr>
            <p:nvPr/>
          </p:nvSpPr>
          <p:spPr bwMode="auto">
            <a:xfrm>
              <a:off x="1008" y="1440"/>
              <a:ext cx="192" cy="96"/>
            </a:xfrm>
            <a:prstGeom prst="line">
              <a:avLst/>
            </a:prstGeom>
            <a:noFill/>
            <a:ln w="28575">
              <a:solidFill>
                <a:srgbClr val="990033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77"/>
          <p:cNvGrpSpPr>
            <a:grpSpLocks/>
          </p:cNvGrpSpPr>
          <p:nvPr/>
        </p:nvGrpSpPr>
        <p:grpSpPr bwMode="auto">
          <a:xfrm>
            <a:off x="304800" y="2667000"/>
            <a:ext cx="2133600" cy="609600"/>
            <a:chOff x="192" y="1680"/>
            <a:chExt cx="1344" cy="384"/>
          </a:xfrm>
        </p:grpSpPr>
        <p:sp>
          <p:nvSpPr>
            <p:cNvPr id="16401" name="Rectangle 17"/>
            <p:cNvSpPr>
              <a:spLocks noChangeArrowheads="1"/>
            </p:cNvSpPr>
            <p:nvPr/>
          </p:nvSpPr>
          <p:spPr bwMode="auto">
            <a:xfrm>
              <a:off x="192" y="1680"/>
              <a:ext cx="48" cy="384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rgbClr val="66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2" name="Rectangle 18"/>
            <p:cNvSpPr>
              <a:spLocks noChangeArrowheads="1"/>
            </p:cNvSpPr>
            <p:nvPr/>
          </p:nvSpPr>
          <p:spPr bwMode="auto">
            <a:xfrm>
              <a:off x="336" y="1680"/>
              <a:ext cx="48" cy="384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rgbClr val="66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3" name="Rectangle 19"/>
            <p:cNvSpPr>
              <a:spLocks noChangeArrowheads="1"/>
            </p:cNvSpPr>
            <p:nvPr/>
          </p:nvSpPr>
          <p:spPr bwMode="auto">
            <a:xfrm>
              <a:off x="768" y="1680"/>
              <a:ext cx="48" cy="384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rgbClr val="66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4" name="Rectangle 20"/>
            <p:cNvSpPr>
              <a:spLocks noChangeArrowheads="1"/>
            </p:cNvSpPr>
            <p:nvPr/>
          </p:nvSpPr>
          <p:spPr bwMode="auto">
            <a:xfrm>
              <a:off x="912" y="1680"/>
              <a:ext cx="48" cy="384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rgbClr val="66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5" name="Rectangle 21"/>
            <p:cNvSpPr>
              <a:spLocks noChangeArrowheads="1"/>
            </p:cNvSpPr>
            <p:nvPr/>
          </p:nvSpPr>
          <p:spPr bwMode="auto">
            <a:xfrm>
              <a:off x="1296" y="1680"/>
              <a:ext cx="48" cy="384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rgbClr val="66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6" name="Rectangle 22"/>
            <p:cNvSpPr>
              <a:spLocks noChangeArrowheads="1"/>
            </p:cNvSpPr>
            <p:nvPr/>
          </p:nvSpPr>
          <p:spPr bwMode="auto">
            <a:xfrm>
              <a:off x="1440" y="1680"/>
              <a:ext cx="48" cy="384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rgbClr val="66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1" name="Oval 27"/>
            <p:cNvSpPr>
              <a:spLocks noChangeArrowheads="1"/>
            </p:cNvSpPr>
            <p:nvPr/>
          </p:nvSpPr>
          <p:spPr bwMode="auto">
            <a:xfrm>
              <a:off x="288" y="1872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2" name="Oval 28"/>
            <p:cNvSpPr>
              <a:spLocks noChangeArrowheads="1"/>
            </p:cNvSpPr>
            <p:nvPr/>
          </p:nvSpPr>
          <p:spPr bwMode="auto">
            <a:xfrm>
              <a:off x="864" y="1872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3" name="Oval 29"/>
            <p:cNvSpPr>
              <a:spLocks noChangeArrowheads="1"/>
            </p:cNvSpPr>
            <p:nvPr/>
          </p:nvSpPr>
          <p:spPr bwMode="auto">
            <a:xfrm>
              <a:off x="1392" y="1872"/>
              <a:ext cx="144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414" name="Oval 30"/>
          <p:cNvSpPr>
            <a:spLocks noChangeArrowheads="1"/>
          </p:cNvSpPr>
          <p:nvPr/>
        </p:nvSpPr>
        <p:spPr bwMode="auto">
          <a:xfrm>
            <a:off x="1981200" y="2971800"/>
            <a:ext cx="2286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47" name="Rectangle 63"/>
          <p:cNvSpPr>
            <a:spLocks noChangeArrowheads="1"/>
          </p:cNvSpPr>
          <p:nvPr/>
        </p:nvSpPr>
        <p:spPr bwMode="auto">
          <a:xfrm>
            <a:off x="1981200" y="3276600"/>
            <a:ext cx="2514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800" i="1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990033"/>
                </a:solidFill>
              </a:rPr>
              <a:t>inaktivacija</a:t>
            </a:r>
            <a:r>
              <a:rPr lang="en-US" dirty="0">
                <a:solidFill>
                  <a:srgbClr val="990033"/>
                </a:solidFill>
              </a:rPr>
              <a:t> </a:t>
            </a:r>
            <a:r>
              <a:rPr lang="en-US" dirty="0" err="1" smtClean="0">
                <a:solidFill>
                  <a:srgbClr val="990033"/>
                </a:solidFill>
              </a:rPr>
              <a:t>preostalog</a:t>
            </a:r>
            <a:r>
              <a:rPr lang="en-US" dirty="0" smtClean="0">
                <a:solidFill>
                  <a:srgbClr val="990033"/>
                </a:solidFill>
              </a:rPr>
              <a:t> </a:t>
            </a:r>
            <a:r>
              <a:rPr lang="en-US" dirty="0" err="1">
                <a:solidFill>
                  <a:srgbClr val="990033"/>
                </a:solidFill>
              </a:rPr>
              <a:t>funkcionalnog</a:t>
            </a:r>
            <a:r>
              <a:rPr lang="en-US" dirty="0">
                <a:solidFill>
                  <a:srgbClr val="990033"/>
                </a:solidFill>
              </a:rPr>
              <a:t> </a:t>
            </a:r>
            <a:r>
              <a:rPr lang="en-US" dirty="0" err="1">
                <a:solidFill>
                  <a:srgbClr val="990033"/>
                </a:solidFill>
              </a:rPr>
              <a:t>Rb</a:t>
            </a:r>
            <a:r>
              <a:rPr lang="en-US" dirty="0">
                <a:solidFill>
                  <a:srgbClr val="990033"/>
                </a:solidFill>
              </a:rPr>
              <a:t> </a:t>
            </a:r>
            <a:r>
              <a:rPr lang="en-US" dirty="0" err="1">
                <a:solidFill>
                  <a:srgbClr val="990033"/>
                </a:solidFill>
              </a:rPr>
              <a:t>alela</a:t>
            </a:r>
            <a:endParaRPr lang="en-US" dirty="0">
              <a:solidFill>
                <a:srgbClr val="990033"/>
              </a:solidFill>
            </a:endParaRPr>
          </a:p>
        </p:txBody>
      </p:sp>
      <p:sp>
        <p:nvSpPr>
          <p:cNvPr id="16429" name="Oval 45"/>
          <p:cNvSpPr>
            <a:spLocks noChangeArrowheads="1"/>
          </p:cNvSpPr>
          <p:nvPr/>
        </p:nvSpPr>
        <p:spPr bwMode="auto">
          <a:xfrm>
            <a:off x="6934200" y="2743200"/>
            <a:ext cx="2286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152400" y="5638800"/>
            <a:ext cx="8763000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sr-Latn-RS" b="1" dirty="0" smtClean="0"/>
              <a:t> RB1 gen </a:t>
            </a:r>
            <a:r>
              <a:rPr lang="sr-Latn-RS" dirty="0" smtClean="0"/>
              <a:t>je prvi otkriveni tumor-supresorski gen. </a:t>
            </a:r>
            <a:r>
              <a:rPr lang="en-US" dirty="0" smtClean="0"/>
              <a:t>I</a:t>
            </a:r>
            <a:r>
              <a:rPr lang="sr-Latn-RS" dirty="0" smtClean="0"/>
              <a:t>naktivacija RB1 gena je utvrđena kod retinoblastoma (Rb - maligni embrionalni tumor retine) , ali i kod drugih maligniteta.</a:t>
            </a:r>
          </a:p>
          <a:p>
            <a:pPr algn="just">
              <a:buFont typeface="Wingdings" pitchFamily="2" charset="2"/>
              <a:buChar char="q"/>
            </a:pPr>
            <a:r>
              <a:rPr lang="sr-Latn-RS" dirty="0" smtClean="0"/>
              <a:t> </a:t>
            </a:r>
            <a:r>
              <a:rPr lang="en-US" dirty="0" smtClean="0"/>
              <a:t>N</a:t>
            </a:r>
            <a:r>
              <a:rPr lang="sr-Latn-RS" dirty="0" smtClean="0"/>
              <a:t>asledni Rb se javlja na oba oka i sa udruženim anomalijama.</a:t>
            </a:r>
          </a:p>
          <a:p>
            <a:pPr algn="just">
              <a:buFont typeface="Wingdings" pitchFamily="2" charset="2"/>
              <a:buChar char="q"/>
            </a:pPr>
            <a:r>
              <a:rPr lang="sr-Latn-RS" dirty="0" smtClean="0"/>
              <a:t> </a:t>
            </a:r>
            <a:r>
              <a:rPr lang="en-US" dirty="0" smtClean="0"/>
              <a:t>N</a:t>
            </a:r>
            <a:r>
              <a:rPr lang="sr-Latn-RS" dirty="0" smtClean="0"/>
              <a:t>enasledni Rb se javlja samo na jednom oku i bez udruženih anomalija.</a:t>
            </a:r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314450" y="3616383"/>
            <a:ext cx="27813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sr-Latn-RS" sz="2400" b="1" dirty="0">
                <a:solidFill>
                  <a:srgbClr val="339933"/>
                </a:solidFill>
              </a:rPr>
              <a:t>u</a:t>
            </a:r>
            <a:r>
              <a:rPr lang="sr-Latn-RS" sz="2400" b="1" dirty="0" smtClean="0">
                <a:solidFill>
                  <a:srgbClr val="339933"/>
                </a:solidFill>
              </a:rPr>
              <a:t>množavanje ćelija</a:t>
            </a:r>
          </a:p>
          <a:p>
            <a:pPr algn="ctr"/>
            <a:r>
              <a:rPr lang="sr-Latn-RS" sz="2400" b="1" dirty="0" smtClean="0">
                <a:solidFill>
                  <a:srgbClr val="339933"/>
                </a:solidFill>
              </a:rPr>
              <a:t>(proliferacija)</a:t>
            </a:r>
            <a:endParaRPr lang="en-US" sz="2400" b="1" dirty="0">
              <a:solidFill>
                <a:srgbClr val="339933"/>
              </a:solidFill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4800600" y="368538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</a:rPr>
              <a:t>supresija</a:t>
            </a:r>
            <a:r>
              <a:rPr lang="en-US" sz="2400" b="1" dirty="0">
                <a:solidFill>
                  <a:srgbClr val="FF0000"/>
                </a:solidFill>
              </a:rPr>
              <a:t>  </a:t>
            </a:r>
            <a:r>
              <a:rPr lang="sr-Latn-RS" sz="2400" b="1" dirty="0" smtClean="0">
                <a:solidFill>
                  <a:srgbClr val="FF0000"/>
                </a:solidFill>
              </a:rPr>
              <a:t>proliferacije</a:t>
            </a:r>
            <a:endParaRPr lang="en-US" sz="2400" b="1" dirty="0">
              <a:solidFill>
                <a:schemeClr val="tx1"/>
              </a:solidFill>
            </a:endParaRP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2133600" y="2999580"/>
            <a:ext cx="4495800" cy="2278063"/>
            <a:chOff x="1392" y="960"/>
            <a:chExt cx="2832" cy="1435"/>
          </a:xfrm>
        </p:grpSpPr>
        <p:sp>
          <p:nvSpPr>
            <p:cNvPr id="4099" name="Line 3"/>
            <p:cNvSpPr>
              <a:spLocks noChangeShapeType="1"/>
            </p:cNvSpPr>
            <p:nvPr/>
          </p:nvSpPr>
          <p:spPr bwMode="auto">
            <a:xfrm>
              <a:off x="1440" y="1392"/>
              <a:ext cx="2736" cy="0"/>
            </a:xfrm>
            <a:prstGeom prst="line">
              <a:avLst/>
            </a:prstGeom>
            <a:noFill/>
            <a:ln w="28575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100" name="Oval 4"/>
            <p:cNvSpPr>
              <a:spLocks noChangeArrowheads="1"/>
            </p:cNvSpPr>
            <p:nvPr/>
          </p:nvSpPr>
          <p:spPr bwMode="auto">
            <a:xfrm>
              <a:off x="1392" y="960"/>
              <a:ext cx="720" cy="432"/>
            </a:xfrm>
            <a:prstGeom prst="ellipse">
              <a:avLst/>
            </a:prstGeom>
            <a:solidFill>
              <a:srgbClr val="339933"/>
            </a:solidFill>
            <a:ln w="9525">
              <a:solidFill>
                <a:srgbClr val="3399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101" name="Oval 5"/>
            <p:cNvSpPr>
              <a:spLocks noChangeArrowheads="1"/>
            </p:cNvSpPr>
            <p:nvPr/>
          </p:nvSpPr>
          <p:spPr bwMode="auto">
            <a:xfrm>
              <a:off x="3504" y="960"/>
              <a:ext cx="720" cy="43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102" name="AutoShape 6"/>
            <p:cNvSpPr>
              <a:spLocks noChangeArrowheads="1"/>
            </p:cNvSpPr>
            <p:nvPr/>
          </p:nvSpPr>
          <p:spPr bwMode="auto">
            <a:xfrm>
              <a:off x="2448" y="1392"/>
              <a:ext cx="576" cy="480"/>
            </a:xfrm>
            <a:prstGeom prst="triangle">
              <a:avLst>
                <a:gd name="adj" fmla="val 50000"/>
              </a:avLst>
            </a:prstGeom>
            <a:solidFill>
              <a:srgbClr val="C65000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110" name="Text Box 14"/>
            <p:cNvSpPr txBox="1">
              <a:spLocks noChangeArrowheads="1"/>
            </p:cNvSpPr>
            <p:nvPr/>
          </p:nvSpPr>
          <p:spPr bwMode="auto">
            <a:xfrm>
              <a:off x="2040" y="1872"/>
              <a:ext cx="1392" cy="523"/>
            </a:xfrm>
            <a:prstGeom prst="rect">
              <a:avLst/>
            </a:prstGeom>
            <a:noFill/>
            <a:ln w="9525">
              <a:solidFill>
                <a:srgbClr val="CC6600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  </a:t>
              </a:r>
              <a:r>
                <a:rPr lang="en-US" sz="2400" b="1" dirty="0" err="1" smtClean="0">
                  <a:solidFill>
                    <a:srgbClr val="984C00"/>
                  </a:solidFill>
                </a:rPr>
                <a:t>normalni</a:t>
              </a:r>
              <a:r>
                <a:rPr lang="en-US" sz="2400" b="1" dirty="0" smtClean="0">
                  <a:solidFill>
                    <a:srgbClr val="984C00"/>
                  </a:solidFill>
                </a:rPr>
                <a:t> </a:t>
              </a:r>
              <a:r>
                <a:rPr lang="sr-Latn-RS" sz="2400" b="1" dirty="0" smtClean="0">
                  <a:solidFill>
                    <a:srgbClr val="984C00"/>
                  </a:solidFill>
                </a:rPr>
                <a:t>ćelijski </a:t>
              </a:r>
              <a:r>
                <a:rPr lang="en-US" sz="2400" b="1" dirty="0" err="1" smtClean="0">
                  <a:solidFill>
                    <a:srgbClr val="984C00"/>
                  </a:solidFill>
                </a:rPr>
                <a:t>rast</a:t>
              </a:r>
              <a:r>
                <a:rPr lang="en-US" sz="2400" b="1" dirty="0" smtClean="0">
                  <a:solidFill>
                    <a:schemeClr val="tx1"/>
                  </a:solidFill>
                </a:rPr>
                <a:t>  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4115" name="AutoShape 19"/>
          <p:cNvSpPr>
            <a:spLocks noChangeArrowheads="1"/>
          </p:cNvSpPr>
          <p:nvPr/>
        </p:nvSpPr>
        <p:spPr bwMode="auto">
          <a:xfrm>
            <a:off x="2514600" y="2428875"/>
            <a:ext cx="228600" cy="457200"/>
          </a:xfrm>
          <a:prstGeom prst="downArrow">
            <a:avLst>
              <a:gd name="adj1" fmla="val 50000"/>
              <a:gd name="adj2" fmla="val 50000"/>
            </a:avLst>
          </a:prstGeom>
          <a:noFill/>
          <a:ln w="28575">
            <a:solidFill>
              <a:srgbClr val="66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1219200" y="1895475"/>
            <a:ext cx="289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3200" b="1" dirty="0" err="1">
                <a:solidFill>
                  <a:srgbClr val="339933"/>
                </a:solidFill>
              </a:rPr>
              <a:t>protoonkogen</a:t>
            </a:r>
            <a:endParaRPr lang="en-US" sz="3200" b="1" dirty="0">
              <a:solidFill>
                <a:srgbClr val="339933"/>
              </a:solidFill>
            </a:endParaRPr>
          </a:p>
        </p:txBody>
      </p:sp>
      <p:sp>
        <p:nvSpPr>
          <p:cNvPr id="4117" name="AutoShape 21"/>
          <p:cNvSpPr>
            <a:spLocks noChangeArrowheads="1"/>
          </p:cNvSpPr>
          <p:nvPr/>
        </p:nvSpPr>
        <p:spPr bwMode="auto">
          <a:xfrm>
            <a:off x="5888831" y="2428875"/>
            <a:ext cx="261938" cy="457200"/>
          </a:xfrm>
          <a:prstGeom prst="downArrow">
            <a:avLst>
              <a:gd name="adj1" fmla="val 50000"/>
              <a:gd name="adj2" fmla="val 43636"/>
            </a:avLst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4191000" y="1895475"/>
            <a:ext cx="419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sr-Latn-RS" sz="3200" b="1" dirty="0" smtClean="0">
                <a:solidFill>
                  <a:srgbClr val="FF0000"/>
                </a:solidFill>
              </a:rPr>
              <a:t>   </a:t>
            </a:r>
            <a:r>
              <a:rPr lang="en-US" sz="3200" b="1" dirty="0" smtClean="0">
                <a:solidFill>
                  <a:srgbClr val="FF0000"/>
                </a:solidFill>
              </a:rPr>
              <a:t>tumor-</a:t>
            </a:r>
            <a:r>
              <a:rPr lang="en-US" sz="3200" b="1" dirty="0" err="1" smtClean="0">
                <a:solidFill>
                  <a:srgbClr val="FF0000"/>
                </a:solidFill>
              </a:rPr>
              <a:t>supresor</a:t>
            </a:r>
            <a:r>
              <a:rPr lang="sr-Latn-RS" sz="3200" b="1" dirty="0" smtClean="0">
                <a:solidFill>
                  <a:srgbClr val="FF0000"/>
                </a:solidFill>
              </a:rPr>
              <a:t>k</a:t>
            </a:r>
            <a:r>
              <a:rPr lang="en-US" sz="3200" b="1" dirty="0" err="1" smtClean="0">
                <a:solidFill>
                  <a:srgbClr val="FF0000"/>
                </a:solidFill>
              </a:rPr>
              <a:t>i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gen</a:t>
            </a:r>
          </a:p>
        </p:txBody>
      </p:sp>
    </p:spTree>
    <p:extLst>
      <p:ext uri="{BB962C8B-B14F-4D97-AF65-F5344CB8AC3E}">
        <p14:creationId xmlns:p14="http://schemas.microsoft.com/office/powerpoint/2010/main" val="330837183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/>
          </a:bodyPr>
          <a:lstStyle/>
          <a:p>
            <a:pPr algn="l"/>
            <a:r>
              <a:rPr lang="sr-Latn-RS" sz="2400" b="1" u="sng" dirty="0" smtClean="0">
                <a:solidFill>
                  <a:srgbClr val="7030A0"/>
                </a:solidFill>
              </a:rPr>
              <a:t>3. </a:t>
            </a:r>
            <a:r>
              <a:rPr lang="en-US" sz="2400" b="1" u="sng" dirty="0" smtClean="0">
                <a:solidFill>
                  <a:srgbClr val="7030A0"/>
                </a:solidFill>
              </a:rPr>
              <a:t>G</a:t>
            </a:r>
            <a:r>
              <a:rPr lang="sr-Latn-RS" sz="2400" b="1" u="sng" dirty="0" smtClean="0">
                <a:solidFill>
                  <a:srgbClr val="7030A0"/>
                </a:solidFill>
              </a:rPr>
              <a:t>eni mutatori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10600" cy="3505200"/>
          </a:xfrm>
          <a:noFill/>
          <a:ln>
            <a:noFill/>
          </a:ln>
        </p:spPr>
        <p:txBody>
          <a:bodyPr>
            <a:normAutofit/>
          </a:bodyPr>
          <a:lstStyle/>
          <a:p>
            <a:pPr algn="just"/>
            <a:r>
              <a:rPr lang="sr-Latn-RS" sz="2400" dirty="0" smtClean="0">
                <a:solidFill>
                  <a:srgbClr val="C00000"/>
                </a:solidFill>
              </a:rPr>
              <a:t>Svaki gen čija mutacija povećava stopu spontanih mutacija drugih gena</a:t>
            </a:r>
            <a:r>
              <a:rPr lang="sr-Latn-RS" sz="2400" dirty="0">
                <a:solidFill>
                  <a:srgbClr val="C00000"/>
                </a:solidFill>
              </a:rPr>
              <a:t>,</a:t>
            </a:r>
            <a:r>
              <a:rPr lang="sr-Latn-RS" sz="2400" dirty="0" smtClean="0">
                <a:solidFill>
                  <a:srgbClr val="C00000"/>
                </a:solidFill>
              </a:rPr>
              <a:t> </a:t>
            </a:r>
            <a:r>
              <a:rPr lang="sr-Latn-RS" sz="2400" dirty="0">
                <a:solidFill>
                  <a:srgbClr val="C00000"/>
                </a:solidFill>
              </a:rPr>
              <a:t>uključujući i protoonkogene i tumor-supresorske gene.</a:t>
            </a:r>
            <a:endParaRPr lang="sr-Latn-RS" sz="2400" u="sng" dirty="0" smtClean="0">
              <a:solidFill>
                <a:srgbClr val="C00000"/>
              </a:solidFill>
            </a:endParaRPr>
          </a:p>
          <a:p>
            <a:pPr algn="just"/>
            <a:endParaRPr lang="sr-Latn-RS" sz="2400" dirty="0" smtClean="0"/>
          </a:p>
          <a:p>
            <a:pPr algn="just"/>
            <a:r>
              <a:rPr lang="en-US" sz="2400" dirty="0" smtClean="0"/>
              <a:t>O</a:t>
            </a:r>
            <a:r>
              <a:rPr lang="sr-Latn-RS" sz="2400" dirty="0" smtClean="0"/>
              <a:t>vi geni su inače normalno uključeni u procese replikacije ili reparacije DNK molekula.</a:t>
            </a:r>
          </a:p>
          <a:p>
            <a:pPr algn="just"/>
            <a:endParaRPr lang="sr-Latn-RS" sz="2400" dirty="0" smtClean="0"/>
          </a:p>
          <a:p>
            <a:pPr algn="just"/>
            <a:r>
              <a:rPr lang="en-US" sz="2400" dirty="0" smtClean="0"/>
              <a:t>M</a:t>
            </a:r>
            <a:r>
              <a:rPr lang="sr-Latn-RS" sz="2400" dirty="0" smtClean="0"/>
              <a:t>utacije gena mutatora imaju </a:t>
            </a:r>
            <a:r>
              <a:rPr lang="sr-Latn-RS" sz="2400" u="sng" dirty="0" smtClean="0">
                <a:solidFill>
                  <a:srgbClr val="C00000"/>
                </a:solidFill>
              </a:rPr>
              <a:t>recesivni karakter </a:t>
            </a:r>
            <a:r>
              <a:rPr lang="sr-Latn-RS" sz="2400" dirty="0" smtClean="0"/>
              <a:t>(neophodna je inaktivacija oba genska alela).</a:t>
            </a:r>
          </a:p>
          <a:p>
            <a:pPr algn="just"/>
            <a:endParaRPr lang="sr-Latn-RS" sz="2400" dirty="0" smtClean="0"/>
          </a:p>
          <a:p>
            <a:pPr algn="just"/>
            <a:endParaRPr lang="en-US" sz="24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b="1" u="sng" dirty="0" smtClean="0">
                <a:solidFill>
                  <a:srgbClr val="0070C0"/>
                </a:solidFill>
              </a:rPr>
              <a:t>G</a:t>
            </a:r>
            <a:r>
              <a:rPr lang="sr-Latn-RS" sz="2400" b="1" u="sng" dirty="0" smtClean="0">
                <a:solidFill>
                  <a:srgbClr val="0070C0"/>
                </a:solidFill>
              </a:rPr>
              <a:t>eni koji kontrolišu ćelijski ciklus</a:t>
            </a:r>
            <a:endParaRPr lang="en-US" sz="2400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>
                <a:solidFill>
                  <a:srgbClr val="00B050"/>
                </a:solidFill>
              </a:rPr>
              <a:t>N</a:t>
            </a:r>
            <a:r>
              <a:rPr lang="sr-Latn-RS" sz="2000" dirty="0" smtClean="0">
                <a:solidFill>
                  <a:srgbClr val="00B050"/>
                </a:solidFill>
              </a:rPr>
              <a:t>ormalne ćelije se dele samo u prisustvu mitogenih signala. </a:t>
            </a:r>
            <a:r>
              <a:rPr lang="en-US" sz="2000" dirty="0" smtClean="0">
                <a:solidFill>
                  <a:srgbClr val="00B050"/>
                </a:solidFill>
              </a:rPr>
              <a:t>K</a:t>
            </a:r>
            <a:r>
              <a:rPr lang="sr-Latn-RS" sz="2000" dirty="0" smtClean="0">
                <a:solidFill>
                  <a:srgbClr val="00B050"/>
                </a:solidFill>
              </a:rPr>
              <a:t>ada tih signala nema ćelija ili  privremeno ulazi u G0 fazu ili podleže apoptozi.</a:t>
            </a:r>
          </a:p>
          <a:p>
            <a:endParaRPr lang="sr-Latn-RS" sz="2000" dirty="0" smtClean="0"/>
          </a:p>
          <a:p>
            <a:pPr algn="just"/>
            <a:r>
              <a:rPr lang="en-US" sz="2000" dirty="0" smtClean="0"/>
              <a:t>Ć</a:t>
            </a:r>
            <a:r>
              <a:rPr lang="sr-Latn-RS" sz="2000" dirty="0" smtClean="0"/>
              <a:t>elijski ciklus zahteva kontrolu i vremensku koordinaciju različitih procesa.</a:t>
            </a:r>
          </a:p>
          <a:p>
            <a:pPr algn="just"/>
            <a:endParaRPr lang="sr-Latn-RS" sz="2000" dirty="0"/>
          </a:p>
          <a:p>
            <a:pPr algn="just"/>
            <a:r>
              <a:rPr lang="en-US" sz="2000" dirty="0" smtClean="0"/>
              <a:t>I</a:t>
            </a:r>
            <a:r>
              <a:rPr lang="sr-Latn-RS" sz="2000" dirty="0" smtClean="0"/>
              <a:t>zmeđu faza ćelijskog ciklusa postoje kontrolni punktovi na kojima se vrši provera da li ćelija može da uđe u sledeću fazu ciklusa:</a:t>
            </a:r>
          </a:p>
          <a:p>
            <a:pPr marL="0" indent="0" algn="just">
              <a:buNone/>
            </a:pPr>
            <a:r>
              <a:rPr lang="sr-Latn-RS" sz="2000" dirty="0"/>
              <a:t> </a:t>
            </a:r>
            <a:r>
              <a:rPr lang="sr-Latn-RS" sz="2000" dirty="0" smtClean="0"/>
              <a:t>1.   G1/S,</a:t>
            </a:r>
          </a:p>
          <a:p>
            <a:pPr marL="0" indent="0" algn="just">
              <a:buNone/>
            </a:pPr>
            <a:r>
              <a:rPr lang="sr-Latn-RS" sz="2000" dirty="0" smtClean="0"/>
              <a:t> 2.   G2/M</a:t>
            </a:r>
            <a:r>
              <a:rPr lang="sr-Latn-RS" sz="2000" dirty="0"/>
              <a:t>,</a:t>
            </a:r>
            <a:r>
              <a:rPr lang="sr-Latn-RS" sz="2000" dirty="0" smtClean="0"/>
              <a:t> i </a:t>
            </a:r>
          </a:p>
          <a:p>
            <a:pPr marL="0" indent="0" algn="just">
              <a:buNone/>
            </a:pPr>
            <a:r>
              <a:rPr lang="sr-Latn-RS" sz="2000" dirty="0" smtClean="0"/>
              <a:t> 3.   M kontrolni punkt. </a:t>
            </a:r>
          </a:p>
          <a:p>
            <a:pPr marL="0" indent="0" algn="just">
              <a:buNone/>
            </a:pPr>
            <a:r>
              <a:rPr lang="en-US" sz="2000" dirty="0" smtClean="0"/>
              <a:t>P</a:t>
            </a:r>
            <a:r>
              <a:rPr lang="sr-Latn-RS" sz="2000" dirty="0" smtClean="0"/>
              <a:t>rolazak kroz ove tačke je regulisan pomoću proteinskog komleksa koji čine proteini </a:t>
            </a:r>
            <a:r>
              <a:rPr lang="sr-Latn-RS" sz="2000" u="sng" dirty="0" smtClean="0">
                <a:solidFill>
                  <a:srgbClr val="FF0000"/>
                </a:solidFill>
              </a:rPr>
              <a:t>ciklini</a:t>
            </a:r>
            <a:r>
              <a:rPr lang="sr-Latn-RS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r-Latn-RS" sz="2000" dirty="0" smtClean="0"/>
              <a:t>i enzimi </a:t>
            </a:r>
            <a:r>
              <a:rPr lang="sr-Latn-RS" sz="2000" u="sng" dirty="0" smtClean="0">
                <a:solidFill>
                  <a:srgbClr val="FF0000"/>
                </a:solidFill>
              </a:rPr>
              <a:t>ciklin-zavisne kinaze (CDK)</a:t>
            </a:r>
            <a:r>
              <a:rPr lang="sr-Latn-RS" sz="2000" dirty="0" smtClean="0">
                <a:solidFill>
                  <a:srgbClr val="FF0000"/>
                </a:solidFill>
              </a:rPr>
              <a:t>.</a:t>
            </a:r>
          </a:p>
          <a:p>
            <a:pPr marL="0" indent="0" algn="just">
              <a:buNone/>
            </a:pPr>
            <a:endParaRPr lang="sr-Latn-RS" sz="2000" dirty="0" smtClean="0"/>
          </a:p>
          <a:p>
            <a:pPr algn="just"/>
            <a:endParaRPr lang="en-US" sz="20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458200" cy="4983163"/>
          </a:xfrm>
          <a:noFill/>
          <a:ln>
            <a:noFill/>
          </a:ln>
        </p:spPr>
        <p:txBody>
          <a:bodyPr>
            <a:normAutofit/>
          </a:bodyPr>
          <a:lstStyle/>
          <a:p>
            <a:pPr algn="just"/>
            <a:endParaRPr lang="sr-Latn-RS" sz="2400" dirty="0" smtClean="0"/>
          </a:p>
          <a:p>
            <a:pPr algn="just"/>
            <a:r>
              <a:rPr lang="sr-Latn-RS" sz="2400" dirty="0"/>
              <a:t>D</a:t>
            </a:r>
            <a:r>
              <a:rPr lang="sr-Latn-RS" sz="2400" dirty="0" smtClean="0"/>
              <a:t>eoba, </a:t>
            </a:r>
            <a:r>
              <a:rPr lang="sr-Latn-RS" sz="2400" dirty="0"/>
              <a:t>r</a:t>
            </a:r>
            <a:r>
              <a:rPr lang="en-US" sz="2400" dirty="0" err="1" smtClean="0"/>
              <a:t>ast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diferencijacija</a:t>
            </a:r>
            <a:r>
              <a:rPr lang="sr-Latn-RS" sz="2400" dirty="0" smtClean="0"/>
              <a:t> ćelija </a:t>
            </a:r>
            <a:r>
              <a:rPr lang="en-US" sz="2400" dirty="0" err="1" smtClean="0"/>
              <a:t>su</a:t>
            </a:r>
            <a:r>
              <a:rPr lang="en-US" sz="2400" dirty="0" smtClean="0"/>
              <a:t> </a:t>
            </a:r>
            <a:r>
              <a:rPr lang="sr-Latn-RS" sz="2400" dirty="0" smtClean="0"/>
              <a:t>genetski</a:t>
            </a:r>
            <a:r>
              <a:rPr lang="en-US" sz="2400" dirty="0" smtClean="0"/>
              <a:t> </a:t>
            </a:r>
            <a:r>
              <a:rPr lang="en-US" sz="2400" dirty="0" err="1" smtClean="0"/>
              <a:t>kontrolisani</a:t>
            </a:r>
            <a:r>
              <a:rPr lang="en-US" sz="2400" dirty="0" smtClean="0"/>
              <a:t> </a:t>
            </a:r>
            <a:r>
              <a:rPr lang="en-US" sz="2400" dirty="0" err="1" smtClean="0"/>
              <a:t>procesi</a:t>
            </a:r>
            <a:r>
              <a:rPr lang="sr-Latn-RS" sz="2400" dirty="0" smtClean="0"/>
              <a:t>.</a:t>
            </a:r>
          </a:p>
          <a:p>
            <a:pPr algn="just"/>
            <a:endParaRPr lang="sr-Latn-RS" sz="2400" dirty="0" smtClean="0"/>
          </a:p>
          <a:p>
            <a:pPr algn="just"/>
            <a:r>
              <a:rPr lang="en-US" sz="2400" dirty="0" smtClean="0">
                <a:solidFill>
                  <a:srgbClr val="0070C0"/>
                </a:solidFill>
              </a:rPr>
              <a:t>K</a:t>
            </a:r>
            <a:r>
              <a:rPr lang="sr-Latn-RS" sz="2400" dirty="0" smtClean="0">
                <a:solidFill>
                  <a:srgbClr val="0070C0"/>
                </a:solidFill>
              </a:rPr>
              <a:t>ada ćelija odstupi od svog normalnog genetskog programa razvijaju se tumorske mase </a:t>
            </a:r>
            <a:r>
              <a:rPr lang="sr-Latn-RS" sz="2400" dirty="0" smtClean="0">
                <a:solidFill>
                  <a:srgbClr val="0070C0"/>
                </a:solidFill>
              </a:rPr>
              <a:t>- onkogeneza.</a:t>
            </a:r>
            <a:endParaRPr lang="sr-Latn-RS" sz="2400" dirty="0" smtClean="0">
              <a:solidFill>
                <a:srgbClr val="0070C0"/>
              </a:solidFill>
            </a:endParaRPr>
          </a:p>
          <a:p>
            <a:pPr algn="just"/>
            <a:endParaRPr lang="sr-Latn-RS" sz="2400" dirty="0" smtClean="0"/>
          </a:p>
          <a:p>
            <a:pPr algn="just"/>
            <a:r>
              <a:rPr lang="en-US" sz="2400" dirty="0" smtClean="0">
                <a:solidFill>
                  <a:srgbClr val="C00000"/>
                </a:solidFill>
              </a:rPr>
              <a:t>N</a:t>
            </a:r>
            <a:r>
              <a:rPr lang="sr-Latn-RS" sz="2400" dirty="0" smtClean="0">
                <a:solidFill>
                  <a:srgbClr val="C00000"/>
                </a:solidFill>
              </a:rPr>
              <a:t>astanak tumora mogu izazvati:</a:t>
            </a:r>
          </a:p>
          <a:p>
            <a:pPr algn="just">
              <a:buFontTx/>
              <a:buChar char="-"/>
            </a:pPr>
            <a:r>
              <a:rPr lang="sr-Latn-RS" sz="2400" dirty="0">
                <a:solidFill>
                  <a:srgbClr val="C00000"/>
                </a:solidFill>
              </a:rPr>
              <a:t>virusi (retrovirusi</a:t>
            </a:r>
            <a:r>
              <a:rPr lang="sr-Latn-RS" sz="2400" dirty="0" smtClean="0">
                <a:solidFill>
                  <a:srgbClr val="C00000"/>
                </a:solidFill>
              </a:rPr>
              <a:t>), i</a:t>
            </a:r>
            <a:endParaRPr lang="sr-Latn-RS" sz="2400" dirty="0">
              <a:solidFill>
                <a:srgbClr val="C00000"/>
              </a:solidFill>
            </a:endParaRPr>
          </a:p>
          <a:p>
            <a:pPr algn="just">
              <a:buFontTx/>
              <a:buChar char="-"/>
            </a:pPr>
            <a:r>
              <a:rPr lang="sr-Latn-RS" sz="2400" dirty="0" smtClean="0">
                <a:solidFill>
                  <a:srgbClr val="C00000"/>
                </a:solidFill>
              </a:rPr>
              <a:t>klase </a:t>
            </a:r>
            <a:r>
              <a:rPr lang="sr-Latn-RS" sz="2400" dirty="0">
                <a:solidFill>
                  <a:srgbClr val="C00000"/>
                </a:solidFill>
              </a:rPr>
              <a:t>(grupe) gena sa tumorogenim </a:t>
            </a:r>
            <a:r>
              <a:rPr lang="sr-Latn-RS" sz="2400" dirty="0" smtClean="0">
                <a:solidFill>
                  <a:srgbClr val="C00000"/>
                </a:solidFill>
              </a:rPr>
              <a:t>potencijalom.</a:t>
            </a:r>
          </a:p>
          <a:p>
            <a:pPr algn="just"/>
            <a:endParaRPr lang="sr-Latn-RS" sz="2400" dirty="0" smtClean="0"/>
          </a:p>
          <a:p>
            <a:pPr algn="just"/>
            <a:r>
              <a:rPr lang="en-US" sz="2400" dirty="0" smtClean="0">
                <a:solidFill>
                  <a:srgbClr val="7030A0"/>
                </a:solidFill>
              </a:rPr>
              <a:t>T</a:t>
            </a:r>
            <a:r>
              <a:rPr lang="sr-Latn-RS" sz="2400" dirty="0" smtClean="0">
                <a:solidFill>
                  <a:srgbClr val="7030A0"/>
                </a:solidFill>
              </a:rPr>
              <a:t>umori mogu biti benigni i maligni.</a:t>
            </a:r>
          </a:p>
          <a:p>
            <a:pPr algn="just"/>
            <a:endParaRPr lang="sr-Latn-RS" sz="2400" dirty="0" smtClean="0"/>
          </a:p>
          <a:p>
            <a:pPr algn="just"/>
            <a:endParaRPr lang="sr-Latn-RS" sz="2400" dirty="0" smtClean="0"/>
          </a:p>
          <a:p>
            <a:pPr algn="just"/>
            <a:endParaRPr lang="sr-Latn-RS" sz="2400" dirty="0" smtClean="0"/>
          </a:p>
          <a:p>
            <a:pPr algn="just"/>
            <a:endParaRPr lang="sr-Latn-RS" sz="2400" dirty="0" smtClean="0"/>
          </a:p>
          <a:p>
            <a:endParaRPr lang="en-US" sz="20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1692"/>
            <a:ext cx="7886700" cy="1325563"/>
          </a:xfrm>
        </p:spPr>
        <p:txBody>
          <a:bodyPr>
            <a:normAutofit/>
          </a:bodyPr>
          <a:lstStyle/>
          <a:p>
            <a:pPr algn="l"/>
            <a:r>
              <a:rPr lang="en-US" sz="2400" b="1" u="sng" dirty="0" smtClean="0">
                <a:solidFill>
                  <a:srgbClr val="0070C0"/>
                </a:solidFill>
              </a:rPr>
              <a:t>G</a:t>
            </a:r>
            <a:r>
              <a:rPr lang="sr-Latn-RS" sz="2400" b="1" u="sng" dirty="0" smtClean="0">
                <a:solidFill>
                  <a:srgbClr val="0070C0"/>
                </a:solidFill>
              </a:rPr>
              <a:t>eni koji kontrolišu apoptozu</a:t>
            </a:r>
            <a:endParaRPr lang="en-US" sz="2400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008" y="1295400"/>
            <a:ext cx="8229600" cy="449853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400" dirty="0" smtClean="0"/>
              <a:t>U</a:t>
            </a:r>
            <a:r>
              <a:rPr lang="sr-Latn-RS" sz="2400" dirty="0" smtClean="0"/>
              <a:t> višećelijskom organizmu postoji balans između nivoa ćelijske proliferacije i ćelijske smrti.</a:t>
            </a:r>
          </a:p>
          <a:p>
            <a:pPr algn="just">
              <a:buNone/>
            </a:pPr>
            <a:endParaRPr lang="sr-Latn-RS" sz="2400" dirty="0" smtClean="0"/>
          </a:p>
          <a:p>
            <a:pPr algn="just"/>
            <a:r>
              <a:rPr lang="en-US" sz="2400" dirty="0" smtClean="0">
                <a:solidFill>
                  <a:srgbClr val="C00000"/>
                </a:solidFill>
              </a:rPr>
              <a:t>A</a:t>
            </a:r>
            <a:r>
              <a:rPr lang="sr-Latn-RS" sz="2400" dirty="0" smtClean="0">
                <a:solidFill>
                  <a:srgbClr val="C00000"/>
                </a:solidFill>
              </a:rPr>
              <a:t>poptoza </a:t>
            </a:r>
            <a:r>
              <a:rPr lang="sr-Latn-RS" sz="2400" dirty="0" smtClean="0"/>
              <a:t>je programirana ćelijska smrt i pod strogom je genskom kontrolom.</a:t>
            </a:r>
          </a:p>
          <a:p>
            <a:pPr algn="just"/>
            <a:endParaRPr lang="sr-Latn-RS" sz="2400" dirty="0" smtClean="0"/>
          </a:p>
          <a:p>
            <a:pPr algn="just"/>
            <a:r>
              <a:rPr lang="en-US" sz="2400" dirty="0" smtClean="0"/>
              <a:t>S</a:t>
            </a:r>
            <a:r>
              <a:rPr lang="sr-Latn-RS" sz="2400" dirty="0" smtClean="0"/>
              <a:t>vaka ćelija poseduje program za samouništenje koji se pokreće kada ćelija više nije potrebna organizmu ili kada je jako oštećena.</a:t>
            </a:r>
          </a:p>
          <a:p>
            <a:pPr marL="0" indent="0" algn="just">
              <a:buNone/>
            </a:pPr>
            <a:endParaRPr lang="sr-Latn-RS" sz="2400" dirty="0"/>
          </a:p>
          <a:p>
            <a:pPr marL="0" indent="0" algn="just">
              <a:buNone/>
            </a:pPr>
            <a:r>
              <a:rPr lang="sr-Latn-RS" sz="2400" dirty="0" smtClean="0"/>
              <a:t>Geni koji imaju važnu ulogu </a:t>
            </a:r>
            <a:r>
              <a:rPr lang="sr-Latn-RS" sz="2400" dirty="0"/>
              <a:t>u </a:t>
            </a:r>
            <a:r>
              <a:rPr lang="sr-Latn-RS" sz="2400" u="sng" dirty="0">
                <a:solidFill>
                  <a:srgbClr val="C00000"/>
                </a:solidFill>
              </a:rPr>
              <a:t>regulaciji </a:t>
            </a:r>
            <a:r>
              <a:rPr lang="sr-Latn-RS" sz="2400" u="sng" dirty="0" smtClean="0">
                <a:solidFill>
                  <a:srgbClr val="C00000"/>
                </a:solidFill>
              </a:rPr>
              <a:t>apoptoze</a:t>
            </a:r>
            <a:r>
              <a:rPr lang="sr-Latn-RS" sz="2400" dirty="0" smtClean="0"/>
              <a:t>:</a:t>
            </a:r>
          </a:p>
          <a:p>
            <a:pPr algn="just"/>
            <a:r>
              <a:rPr lang="en-US" sz="2400" dirty="0" smtClean="0">
                <a:solidFill>
                  <a:srgbClr val="00B050"/>
                </a:solidFill>
              </a:rPr>
              <a:t>P</a:t>
            </a:r>
            <a:r>
              <a:rPr lang="sr-Latn-RS" sz="2400" dirty="0" smtClean="0">
                <a:solidFill>
                  <a:srgbClr val="00B050"/>
                </a:solidFill>
              </a:rPr>
              <a:t>rotoonkogen bcl2  - inhibira apoptozu i tako štiti zdravu </a:t>
            </a:r>
            <a:r>
              <a:rPr lang="sr-Latn-RS" sz="2400" dirty="0" smtClean="0">
                <a:solidFill>
                  <a:srgbClr val="00B050"/>
                </a:solidFill>
              </a:rPr>
              <a:t>ćeliju.</a:t>
            </a:r>
            <a:endParaRPr lang="sr-Latn-RS" sz="2400" dirty="0"/>
          </a:p>
          <a:p>
            <a:pPr algn="just"/>
            <a:r>
              <a:rPr lang="sr-Latn-RS" sz="2400" dirty="0">
                <a:solidFill>
                  <a:srgbClr val="0070C0"/>
                </a:solidFill>
              </a:rPr>
              <a:t>T</a:t>
            </a:r>
            <a:r>
              <a:rPr lang="sr-Latn-RS" sz="2400" dirty="0" smtClean="0">
                <a:solidFill>
                  <a:srgbClr val="0070C0"/>
                </a:solidFill>
              </a:rPr>
              <a:t>umor-supresorski gen p53 – indukuje (stimuliše) </a:t>
            </a:r>
            <a:r>
              <a:rPr lang="sr-Latn-RS" sz="2400" dirty="0" smtClean="0">
                <a:solidFill>
                  <a:srgbClr val="0070C0"/>
                </a:solidFill>
              </a:rPr>
              <a:t>apoptozu.</a:t>
            </a:r>
            <a:endParaRPr lang="sr-Latn-RS" sz="2400" dirty="0" smtClean="0"/>
          </a:p>
          <a:p>
            <a:pPr algn="just"/>
            <a:endParaRPr lang="sr-Latn-RS" sz="2400" dirty="0" smtClean="0"/>
          </a:p>
          <a:p>
            <a:pPr algn="just"/>
            <a:endParaRPr lang="sr-Latn-RS" sz="2400" dirty="0" smtClean="0"/>
          </a:p>
          <a:p>
            <a:pPr algn="just"/>
            <a:endParaRPr lang="sr-Latn-RS" sz="2400" dirty="0" smtClean="0"/>
          </a:p>
          <a:p>
            <a:pPr algn="just"/>
            <a:endParaRPr lang="en-US" sz="24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 descr="Stationery"/>
          <p:cNvSpPr>
            <a:spLocks noChangeArrowheads="1"/>
          </p:cNvSpPr>
          <p:nvPr/>
        </p:nvSpPr>
        <p:spPr bwMode="auto">
          <a:xfrm>
            <a:off x="381000" y="609600"/>
            <a:ext cx="8534400" cy="57150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4084320" y="1409700"/>
            <a:ext cx="1097280" cy="1066800"/>
            <a:chOff x="2400" y="1824"/>
            <a:chExt cx="624" cy="672"/>
          </a:xfrm>
        </p:grpSpPr>
        <p:sp>
          <p:nvSpPr>
            <p:cNvPr id="18435" name="Oval 3"/>
            <p:cNvSpPr>
              <a:spLocks noChangeArrowheads="1"/>
            </p:cNvSpPr>
            <p:nvPr/>
          </p:nvSpPr>
          <p:spPr bwMode="auto">
            <a:xfrm>
              <a:off x="2400" y="1824"/>
              <a:ext cx="624" cy="672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9900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6" name="Oval 4"/>
            <p:cNvSpPr>
              <a:spLocks noChangeArrowheads="1"/>
            </p:cNvSpPr>
            <p:nvPr/>
          </p:nvSpPr>
          <p:spPr bwMode="auto">
            <a:xfrm>
              <a:off x="2640" y="2016"/>
              <a:ext cx="240" cy="240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9900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41" name="Oval 9"/>
          <p:cNvSpPr>
            <a:spLocks noChangeArrowheads="1"/>
          </p:cNvSpPr>
          <p:nvPr/>
        </p:nvSpPr>
        <p:spPr bwMode="auto">
          <a:xfrm>
            <a:off x="6172200" y="1524000"/>
            <a:ext cx="1112520" cy="10668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Oval 10" descr="Large confetti"/>
          <p:cNvSpPr>
            <a:spLocks noChangeArrowheads="1"/>
          </p:cNvSpPr>
          <p:nvPr/>
        </p:nvSpPr>
        <p:spPr bwMode="auto">
          <a:xfrm>
            <a:off x="6477000" y="1828800"/>
            <a:ext cx="381000" cy="381000"/>
          </a:xfrm>
          <a:prstGeom prst="ellipse">
            <a:avLst/>
          </a:prstGeom>
          <a:pattFill prst="lgConfetti">
            <a:fgClr>
              <a:srgbClr val="FFCC00"/>
            </a:fgClr>
            <a:bgClr>
              <a:srgbClr val="FF9900"/>
            </a:bgClr>
          </a:pattFill>
          <a:ln w="9525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5638800" y="2590800"/>
            <a:ext cx="2362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b="1" dirty="0" err="1">
                <a:solidFill>
                  <a:srgbClr val="CC3300"/>
                </a:solidFill>
              </a:rPr>
              <a:t>zaustavljen</a:t>
            </a:r>
            <a:r>
              <a:rPr lang="en-US" sz="2000" b="1" dirty="0">
                <a:solidFill>
                  <a:srgbClr val="CC3300"/>
                </a:solidFill>
              </a:rPr>
              <a:t> </a:t>
            </a:r>
            <a:r>
              <a:rPr lang="en-US" sz="2000" b="1" dirty="0" err="1">
                <a:solidFill>
                  <a:srgbClr val="CC3300"/>
                </a:solidFill>
              </a:rPr>
              <a:t>rast</a:t>
            </a:r>
            <a:r>
              <a:rPr lang="en-US" sz="2000" b="1" dirty="0">
                <a:solidFill>
                  <a:srgbClr val="CC3300"/>
                </a:solidFill>
              </a:rPr>
              <a:t>     </a:t>
            </a:r>
            <a:endParaRPr lang="sr-Latn-CS" sz="2000" b="1" dirty="0">
              <a:solidFill>
                <a:srgbClr val="CC3300"/>
              </a:solidFill>
            </a:endParaRPr>
          </a:p>
          <a:p>
            <a:pPr algn="ctr"/>
            <a:r>
              <a:rPr lang="en-US" sz="2000" b="1" dirty="0">
                <a:solidFill>
                  <a:srgbClr val="CC3300"/>
                </a:solidFill>
              </a:rPr>
              <a:t>(DNK </a:t>
            </a:r>
            <a:r>
              <a:rPr lang="en-US" sz="2000" b="1" dirty="0" err="1">
                <a:solidFill>
                  <a:srgbClr val="CC3300"/>
                </a:solidFill>
              </a:rPr>
              <a:t>reparacija</a:t>
            </a:r>
            <a:r>
              <a:rPr lang="en-US" sz="2000" b="1" dirty="0">
                <a:solidFill>
                  <a:srgbClr val="CC3300"/>
                </a:solidFill>
              </a:rPr>
              <a:t>)</a:t>
            </a:r>
          </a:p>
        </p:txBody>
      </p:sp>
      <p:sp>
        <p:nvSpPr>
          <p:cNvPr id="18443" name="Oval 11"/>
          <p:cNvSpPr>
            <a:spLocks noChangeArrowheads="1"/>
          </p:cNvSpPr>
          <p:nvPr/>
        </p:nvSpPr>
        <p:spPr bwMode="auto">
          <a:xfrm>
            <a:off x="2895600" y="1600200"/>
            <a:ext cx="228600" cy="2286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Oval 12"/>
          <p:cNvSpPr>
            <a:spLocks noChangeArrowheads="1"/>
          </p:cNvSpPr>
          <p:nvPr/>
        </p:nvSpPr>
        <p:spPr bwMode="auto">
          <a:xfrm>
            <a:off x="2819400" y="1371600"/>
            <a:ext cx="228600" cy="2286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Oval 13"/>
          <p:cNvSpPr>
            <a:spLocks noChangeArrowheads="1"/>
          </p:cNvSpPr>
          <p:nvPr/>
        </p:nvSpPr>
        <p:spPr bwMode="auto">
          <a:xfrm>
            <a:off x="2971800" y="1143000"/>
            <a:ext cx="228600" cy="2286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Oval 14"/>
          <p:cNvSpPr>
            <a:spLocks noChangeArrowheads="1"/>
          </p:cNvSpPr>
          <p:nvPr/>
        </p:nvSpPr>
        <p:spPr bwMode="auto">
          <a:xfrm>
            <a:off x="3200400" y="1676400"/>
            <a:ext cx="228600" cy="2286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7" name="Oval 15"/>
          <p:cNvSpPr>
            <a:spLocks noChangeArrowheads="1"/>
          </p:cNvSpPr>
          <p:nvPr/>
        </p:nvSpPr>
        <p:spPr bwMode="auto">
          <a:xfrm>
            <a:off x="3200400" y="1219200"/>
            <a:ext cx="228600" cy="2286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50" name="Oval 18"/>
          <p:cNvSpPr>
            <a:spLocks noChangeArrowheads="1"/>
          </p:cNvSpPr>
          <p:nvPr/>
        </p:nvSpPr>
        <p:spPr bwMode="auto">
          <a:xfrm>
            <a:off x="2438400" y="1524000"/>
            <a:ext cx="228600" cy="2286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51" name="Oval 19"/>
          <p:cNvSpPr>
            <a:spLocks noChangeArrowheads="1"/>
          </p:cNvSpPr>
          <p:nvPr/>
        </p:nvSpPr>
        <p:spPr bwMode="auto">
          <a:xfrm>
            <a:off x="3352800" y="1447800"/>
            <a:ext cx="228600" cy="2286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52" name="Oval 20"/>
          <p:cNvSpPr>
            <a:spLocks noChangeArrowheads="1"/>
          </p:cNvSpPr>
          <p:nvPr/>
        </p:nvSpPr>
        <p:spPr bwMode="auto">
          <a:xfrm>
            <a:off x="3124200" y="1447800"/>
            <a:ext cx="228600" cy="2286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53" name="Oval 21"/>
          <p:cNvSpPr>
            <a:spLocks noChangeArrowheads="1"/>
          </p:cNvSpPr>
          <p:nvPr/>
        </p:nvSpPr>
        <p:spPr bwMode="auto">
          <a:xfrm>
            <a:off x="2590800" y="1295400"/>
            <a:ext cx="228600" cy="2286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54" name="Oval 22"/>
          <p:cNvSpPr>
            <a:spLocks noChangeArrowheads="1"/>
          </p:cNvSpPr>
          <p:nvPr/>
        </p:nvSpPr>
        <p:spPr bwMode="auto">
          <a:xfrm>
            <a:off x="2667000" y="1066800"/>
            <a:ext cx="228600" cy="2286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55" name="Oval 23"/>
          <p:cNvSpPr>
            <a:spLocks noChangeArrowheads="1"/>
          </p:cNvSpPr>
          <p:nvPr/>
        </p:nvSpPr>
        <p:spPr bwMode="auto">
          <a:xfrm>
            <a:off x="2971800" y="1828800"/>
            <a:ext cx="228600" cy="2286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56" name="Oval 24"/>
          <p:cNvSpPr>
            <a:spLocks noChangeArrowheads="1"/>
          </p:cNvSpPr>
          <p:nvPr/>
        </p:nvSpPr>
        <p:spPr bwMode="auto">
          <a:xfrm>
            <a:off x="2743200" y="1905000"/>
            <a:ext cx="228600" cy="2286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57" name="Oval 25"/>
          <p:cNvSpPr>
            <a:spLocks noChangeArrowheads="1"/>
          </p:cNvSpPr>
          <p:nvPr/>
        </p:nvSpPr>
        <p:spPr bwMode="auto">
          <a:xfrm>
            <a:off x="2667000" y="1600200"/>
            <a:ext cx="228600" cy="2286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58" name="Oval 26"/>
          <p:cNvSpPr>
            <a:spLocks noChangeArrowheads="1"/>
          </p:cNvSpPr>
          <p:nvPr/>
        </p:nvSpPr>
        <p:spPr bwMode="auto">
          <a:xfrm>
            <a:off x="3276600" y="1752600"/>
            <a:ext cx="76200" cy="76200"/>
          </a:xfrm>
          <a:prstGeom prst="ellipse">
            <a:avLst/>
          </a:prstGeom>
          <a:solidFill>
            <a:srgbClr val="990033"/>
          </a:solidFill>
          <a:ln w="9525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59" name="Oval 27"/>
          <p:cNvSpPr>
            <a:spLocks noChangeArrowheads="1"/>
          </p:cNvSpPr>
          <p:nvPr/>
        </p:nvSpPr>
        <p:spPr bwMode="auto">
          <a:xfrm>
            <a:off x="2971800" y="1676400"/>
            <a:ext cx="76200" cy="76200"/>
          </a:xfrm>
          <a:prstGeom prst="ellipse">
            <a:avLst/>
          </a:prstGeom>
          <a:solidFill>
            <a:srgbClr val="990033"/>
          </a:solidFill>
          <a:ln w="9525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60" name="Oval 28"/>
          <p:cNvSpPr>
            <a:spLocks noChangeArrowheads="1"/>
          </p:cNvSpPr>
          <p:nvPr/>
        </p:nvSpPr>
        <p:spPr bwMode="auto">
          <a:xfrm>
            <a:off x="3429000" y="1524000"/>
            <a:ext cx="76200" cy="76200"/>
          </a:xfrm>
          <a:prstGeom prst="ellipse">
            <a:avLst/>
          </a:prstGeom>
          <a:solidFill>
            <a:srgbClr val="990033"/>
          </a:solidFill>
          <a:ln w="9525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61" name="Oval 29"/>
          <p:cNvSpPr>
            <a:spLocks noChangeArrowheads="1"/>
          </p:cNvSpPr>
          <p:nvPr/>
        </p:nvSpPr>
        <p:spPr bwMode="auto">
          <a:xfrm>
            <a:off x="3200400" y="1524000"/>
            <a:ext cx="76200" cy="76200"/>
          </a:xfrm>
          <a:prstGeom prst="ellipse">
            <a:avLst/>
          </a:prstGeom>
          <a:solidFill>
            <a:srgbClr val="990033"/>
          </a:solidFill>
          <a:ln w="9525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62" name="Oval 30"/>
          <p:cNvSpPr>
            <a:spLocks noChangeArrowheads="1"/>
          </p:cNvSpPr>
          <p:nvPr/>
        </p:nvSpPr>
        <p:spPr bwMode="auto">
          <a:xfrm>
            <a:off x="3048000" y="1905000"/>
            <a:ext cx="76200" cy="76200"/>
          </a:xfrm>
          <a:prstGeom prst="ellipse">
            <a:avLst/>
          </a:prstGeom>
          <a:solidFill>
            <a:srgbClr val="990033"/>
          </a:solidFill>
          <a:ln w="9525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63" name="Text Box 31"/>
          <p:cNvSpPr txBox="1">
            <a:spLocks noChangeArrowheads="1"/>
          </p:cNvSpPr>
          <p:nvPr/>
        </p:nvSpPr>
        <p:spPr bwMode="auto">
          <a:xfrm>
            <a:off x="914400" y="1371600"/>
            <a:ext cx="152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b="1" dirty="0" err="1">
                <a:solidFill>
                  <a:srgbClr val="CC3300"/>
                </a:solidFill>
              </a:rPr>
              <a:t>apoptoza</a:t>
            </a:r>
            <a:endParaRPr lang="en-US" sz="2400" b="1" dirty="0">
              <a:solidFill>
                <a:srgbClr val="482400"/>
              </a:solidFill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3703320" y="2529244"/>
            <a:ext cx="1676400" cy="830997"/>
          </a:xfrm>
          <a:prstGeom prst="rect">
            <a:avLst/>
          </a:prstGeom>
          <a:noFill/>
          <a:ln w="9525">
            <a:solidFill>
              <a:srgbClr val="66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err="1">
                <a:solidFill>
                  <a:srgbClr val="669900"/>
                </a:solidFill>
              </a:rPr>
              <a:t>normalni</a:t>
            </a:r>
            <a:r>
              <a:rPr lang="en-US" sz="2400" b="1" dirty="0">
                <a:solidFill>
                  <a:srgbClr val="669900"/>
                </a:solidFill>
              </a:rPr>
              <a:t> p53</a:t>
            </a:r>
          </a:p>
        </p:txBody>
      </p: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3276600" y="1985967"/>
            <a:ext cx="2819400" cy="415926"/>
            <a:chOff x="2064" y="1251"/>
            <a:chExt cx="1776" cy="262"/>
          </a:xfrm>
        </p:grpSpPr>
        <p:sp>
          <p:nvSpPr>
            <p:cNvPr id="18449" name="Line 17"/>
            <p:cNvSpPr>
              <a:spLocks noChangeShapeType="1"/>
            </p:cNvSpPr>
            <p:nvPr/>
          </p:nvSpPr>
          <p:spPr bwMode="auto">
            <a:xfrm flipV="1">
              <a:off x="3322" y="1315"/>
              <a:ext cx="518" cy="198"/>
            </a:xfrm>
            <a:prstGeom prst="line">
              <a:avLst/>
            </a:prstGeom>
            <a:noFill/>
            <a:ln w="57150">
              <a:solidFill>
                <a:srgbClr val="6699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4" name="Line 32"/>
            <p:cNvSpPr>
              <a:spLocks noChangeShapeType="1"/>
            </p:cNvSpPr>
            <p:nvPr/>
          </p:nvSpPr>
          <p:spPr bwMode="auto">
            <a:xfrm flipH="1" flipV="1">
              <a:off x="2064" y="1251"/>
              <a:ext cx="451" cy="255"/>
            </a:xfrm>
            <a:prstGeom prst="line">
              <a:avLst/>
            </a:prstGeom>
            <a:noFill/>
            <a:ln w="57150">
              <a:solidFill>
                <a:srgbClr val="6699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815181" y="4948839"/>
            <a:ext cx="1828800" cy="83099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err="1">
                <a:solidFill>
                  <a:srgbClr val="C00000"/>
                </a:solidFill>
              </a:rPr>
              <a:t>mutirani</a:t>
            </a:r>
            <a:r>
              <a:rPr lang="en-US" sz="2400" b="1" dirty="0">
                <a:solidFill>
                  <a:srgbClr val="C00000"/>
                </a:solidFill>
              </a:rPr>
              <a:t>   p53</a:t>
            </a:r>
          </a:p>
        </p:txBody>
      </p:sp>
      <p:sp>
        <p:nvSpPr>
          <p:cNvPr id="18465" name="AutoShape 33"/>
          <p:cNvSpPr>
            <a:spLocks noChangeArrowheads="1"/>
          </p:cNvSpPr>
          <p:nvPr/>
        </p:nvSpPr>
        <p:spPr bwMode="auto">
          <a:xfrm>
            <a:off x="2729325" y="5211938"/>
            <a:ext cx="838200" cy="152400"/>
          </a:xfrm>
          <a:prstGeom prst="rightArrow">
            <a:avLst>
              <a:gd name="adj1" fmla="val 50000"/>
              <a:gd name="adj2" fmla="val 1375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45"/>
          <p:cNvGrpSpPr>
            <a:grpSpLocks/>
          </p:cNvGrpSpPr>
          <p:nvPr/>
        </p:nvGrpSpPr>
        <p:grpSpPr bwMode="auto">
          <a:xfrm>
            <a:off x="3709182" y="4735517"/>
            <a:ext cx="1219200" cy="1143000"/>
            <a:chOff x="4176" y="2496"/>
            <a:chExt cx="768" cy="720"/>
          </a:xfrm>
          <a:solidFill>
            <a:schemeClr val="accent3">
              <a:lumMod val="50000"/>
            </a:schemeClr>
          </a:solidFill>
        </p:grpSpPr>
        <p:sp>
          <p:nvSpPr>
            <p:cNvPr id="18439" name="Oval 7"/>
            <p:cNvSpPr>
              <a:spLocks noChangeArrowheads="1"/>
            </p:cNvSpPr>
            <p:nvPr/>
          </p:nvSpPr>
          <p:spPr bwMode="auto">
            <a:xfrm>
              <a:off x="4176" y="2496"/>
              <a:ext cx="768" cy="720"/>
            </a:xfrm>
            <a:prstGeom prst="ellipse">
              <a:avLst/>
            </a:prstGeom>
            <a:grpFill/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0" name="Oval 8"/>
            <p:cNvSpPr>
              <a:spLocks noChangeArrowheads="1"/>
            </p:cNvSpPr>
            <p:nvPr/>
          </p:nvSpPr>
          <p:spPr bwMode="auto">
            <a:xfrm>
              <a:off x="4512" y="2688"/>
              <a:ext cx="288" cy="336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66" name="Text Box 34"/>
          <p:cNvSpPr txBox="1">
            <a:spLocks noChangeArrowheads="1"/>
          </p:cNvSpPr>
          <p:nvPr/>
        </p:nvSpPr>
        <p:spPr bwMode="auto">
          <a:xfrm>
            <a:off x="2930652" y="5867548"/>
            <a:ext cx="2971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b="1" dirty="0" err="1">
                <a:solidFill>
                  <a:srgbClr val="C00000"/>
                </a:solidFill>
              </a:rPr>
              <a:t>preživljavanje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ćelije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sa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oštećenim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genomom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8475" name="AutoShape 43"/>
          <p:cNvSpPr>
            <a:spLocks noChangeArrowheads="1"/>
          </p:cNvSpPr>
          <p:nvPr/>
        </p:nvSpPr>
        <p:spPr bwMode="auto">
          <a:xfrm>
            <a:off x="4582937" y="1785103"/>
            <a:ext cx="228600" cy="2286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 algn="ctr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88" y="3480746"/>
            <a:ext cx="9125712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/>
              <a:t>U</a:t>
            </a:r>
            <a:r>
              <a:rPr lang="sr-Latn-RS" dirty="0" smtClean="0"/>
              <a:t> slučaju </a:t>
            </a:r>
            <a:r>
              <a:rPr lang="sr-Latn-RS" dirty="0"/>
              <a:t>nastanka DNK oštećenja povećava se ekspresija p53 i dolazi do zaustavljanja svih ćelija sa </a:t>
            </a:r>
            <a:r>
              <a:rPr lang="sr-Latn-RS" dirty="0" smtClean="0"/>
              <a:t>greškom.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 smtClean="0"/>
              <a:t>U</a:t>
            </a:r>
            <a:r>
              <a:rPr lang="sr-Latn-RS" dirty="0"/>
              <a:t>koliko reparatorni mehanizmi ne isprave grešku, p53 indukuje APOPTOZU.</a:t>
            </a:r>
            <a:endParaRPr lang="sr-Latn-RS" u="sng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5"/>
          <p:cNvGrpSpPr>
            <a:grpSpLocks/>
          </p:cNvGrpSpPr>
          <p:nvPr/>
        </p:nvGrpSpPr>
        <p:grpSpPr bwMode="auto">
          <a:xfrm>
            <a:off x="1371600" y="2286000"/>
            <a:ext cx="2743200" cy="1200150"/>
            <a:chOff x="864" y="-48"/>
            <a:chExt cx="1728" cy="756"/>
          </a:xfrm>
        </p:grpSpPr>
        <p:sp>
          <p:nvSpPr>
            <p:cNvPr id="19482" name="Line 26"/>
            <p:cNvSpPr>
              <a:spLocks noChangeShapeType="1"/>
            </p:cNvSpPr>
            <p:nvPr/>
          </p:nvSpPr>
          <p:spPr bwMode="auto">
            <a:xfrm>
              <a:off x="864" y="336"/>
              <a:ext cx="1296" cy="0"/>
            </a:xfrm>
            <a:prstGeom prst="line">
              <a:avLst/>
            </a:prstGeom>
            <a:noFill/>
            <a:ln w="38100">
              <a:solidFill>
                <a:srgbClr val="6699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4" name="Text Box 28"/>
            <p:cNvSpPr txBox="1">
              <a:spLocks noChangeArrowheads="1"/>
            </p:cNvSpPr>
            <p:nvPr/>
          </p:nvSpPr>
          <p:spPr bwMode="auto">
            <a:xfrm>
              <a:off x="960" y="-48"/>
              <a:ext cx="1632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en-US" sz="2400" b="1" dirty="0" err="1">
                  <a:solidFill>
                    <a:srgbClr val="669900"/>
                  </a:solidFill>
                </a:rPr>
                <a:t>normalna</a:t>
              </a:r>
              <a:r>
                <a:rPr lang="en-US" sz="2400" b="1" dirty="0">
                  <a:solidFill>
                    <a:srgbClr val="669900"/>
                  </a:solidFill>
                </a:rPr>
                <a:t>  </a:t>
              </a:r>
            </a:p>
            <a:p>
              <a:pPr algn="l"/>
              <a:endParaRPr lang="sr-Latn-RS" sz="2400" b="1" dirty="0" smtClean="0">
                <a:solidFill>
                  <a:srgbClr val="669900"/>
                </a:solidFill>
              </a:endParaRPr>
            </a:p>
            <a:p>
              <a:pPr algn="l"/>
              <a:r>
                <a:rPr lang="en-US" sz="2400" b="1" dirty="0" err="1" smtClean="0">
                  <a:solidFill>
                    <a:srgbClr val="669900"/>
                  </a:solidFill>
                </a:rPr>
                <a:t>proliferacija</a:t>
              </a:r>
              <a:endParaRPr lang="en-US" sz="2400" b="1" dirty="0">
                <a:solidFill>
                  <a:srgbClr val="669900"/>
                </a:solidFill>
              </a:endParaRPr>
            </a:p>
          </p:txBody>
        </p:sp>
      </p:grpSp>
      <p:grpSp>
        <p:nvGrpSpPr>
          <p:cNvPr id="3" name="Group 77"/>
          <p:cNvGrpSpPr>
            <a:grpSpLocks/>
          </p:cNvGrpSpPr>
          <p:nvPr/>
        </p:nvGrpSpPr>
        <p:grpSpPr bwMode="auto">
          <a:xfrm>
            <a:off x="5334000" y="2286000"/>
            <a:ext cx="2438400" cy="1200150"/>
            <a:chOff x="3360" y="-48"/>
            <a:chExt cx="1536" cy="756"/>
          </a:xfrm>
        </p:grpSpPr>
        <p:sp>
          <p:nvSpPr>
            <p:cNvPr id="19483" name="Line 27"/>
            <p:cNvSpPr>
              <a:spLocks noChangeShapeType="1"/>
            </p:cNvSpPr>
            <p:nvPr/>
          </p:nvSpPr>
          <p:spPr bwMode="auto">
            <a:xfrm flipH="1">
              <a:off x="3360" y="336"/>
              <a:ext cx="1248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5" name="Rectangle 29"/>
            <p:cNvSpPr>
              <a:spLocks noChangeArrowheads="1"/>
            </p:cNvSpPr>
            <p:nvPr/>
          </p:nvSpPr>
          <p:spPr bwMode="auto">
            <a:xfrm>
              <a:off x="3648" y="-48"/>
              <a:ext cx="1248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en-US" sz="2400" b="1" dirty="0" err="1">
                  <a:solidFill>
                    <a:srgbClr val="C00000"/>
                  </a:solidFill>
                </a:rPr>
                <a:t>normalna</a:t>
              </a:r>
              <a:r>
                <a:rPr lang="en-US" sz="2400" b="1" dirty="0">
                  <a:solidFill>
                    <a:srgbClr val="C00000"/>
                  </a:solidFill>
                </a:rPr>
                <a:t>  </a:t>
              </a:r>
            </a:p>
            <a:p>
              <a:pPr algn="l"/>
              <a:endParaRPr lang="sr-Latn-RS" sz="2400" b="1" dirty="0" smtClean="0">
                <a:solidFill>
                  <a:srgbClr val="C00000"/>
                </a:solidFill>
              </a:endParaRPr>
            </a:p>
            <a:p>
              <a:pPr algn="l"/>
              <a:r>
                <a:rPr lang="en-US" sz="2400" b="1" dirty="0" err="1" smtClean="0">
                  <a:solidFill>
                    <a:srgbClr val="C00000"/>
                  </a:solidFill>
                </a:rPr>
                <a:t>apoptoza</a:t>
              </a:r>
              <a:endParaRPr lang="en-US" sz="2400" b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4" name="Group 76"/>
          <p:cNvGrpSpPr>
            <a:grpSpLocks/>
          </p:cNvGrpSpPr>
          <p:nvPr/>
        </p:nvGrpSpPr>
        <p:grpSpPr bwMode="auto">
          <a:xfrm>
            <a:off x="2895600" y="3429000"/>
            <a:ext cx="1219200" cy="1143000"/>
            <a:chOff x="1824" y="480"/>
            <a:chExt cx="768" cy="720"/>
          </a:xfrm>
        </p:grpSpPr>
        <p:sp>
          <p:nvSpPr>
            <p:cNvPr id="19467" name="Oval 11"/>
            <p:cNvSpPr>
              <a:spLocks noChangeArrowheads="1"/>
            </p:cNvSpPr>
            <p:nvPr/>
          </p:nvSpPr>
          <p:spPr bwMode="auto">
            <a:xfrm>
              <a:off x="2160" y="816"/>
              <a:ext cx="432" cy="384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9900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8" name="Oval 12"/>
            <p:cNvSpPr>
              <a:spLocks noChangeArrowheads="1"/>
            </p:cNvSpPr>
            <p:nvPr/>
          </p:nvSpPr>
          <p:spPr bwMode="auto">
            <a:xfrm>
              <a:off x="1824" y="768"/>
              <a:ext cx="432" cy="384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9900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4" name="Oval 18"/>
            <p:cNvSpPr>
              <a:spLocks noChangeArrowheads="1"/>
            </p:cNvSpPr>
            <p:nvPr/>
          </p:nvSpPr>
          <p:spPr bwMode="auto">
            <a:xfrm>
              <a:off x="1920" y="864"/>
              <a:ext cx="192" cy="144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6" name="Oval 20"/>
            <p:cNvSpPr>
              <a:spLocks noChangeArrowheads="1"/>
            </p:cNvSpPr>
            <p:nvPr/>
          </p:nvSpPr>
          <p:spPr bwMode="auto">
            <a:xfrm>
              <a:off x="2304" y="912"/>
              <a:ext cx="192" cy="144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6" name="AutoShape 30"/>
            <p:cNvSpPr>
              <a:spLocks noChangeArrowheads="1"/>
            </p:cNvSpPr>
            <p:nvPr/>
          </p:nvSpPr>
          <p:spPr bwMode="auto">
            <a:xfrm rot="6748005">
              <a:off x="2232" y="552"/>
              <a:ext cx="288" cy="144"/>
            </a:xfrm>
            <a:prstGeom prst="chevron">
              <a:avLst>
                <a:gd name="adj" fmla="val 50000"/>
              </a:avLst>
            </a:prstGeom>
            <a:solidFill>
              <a:srgbClr val="990033"/>
            </a:solidFill>
            <a:ln w="9525">
              <a:solidFill>
                <a:srgbClr val="990033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78"/>
          <p:cNvGrpSpPr>
            <a:grpSpLocks/>
          </p:cNvGrpSpPr>
          <p:nvPr/>
        </p:nvGrpSpPr>
        <p:grpSpPr bwMode="auto">
          <a:xfrm>
            <a:off x="4724400" y="3429000"/>
            <a:ext cx="1027113" cy="914400"/>
            <a:chOff x="2976" y="528"/>
            <a:chExt cx="647" cy="576"/>
          </a:xfrm>
        </p:grpSpPr>
        <p:sp>
          <p:nvSpPr>
            <p:cNvPr id="19487" name="AutoShape 31"/>
            <p:cNvSpPr>
              <a:spLocks noChangeArrowheads="1"/>
            </p:cNvSpPr>
            <p:nvPr/>
          </p:nvSpPr>
          <p:spPr bwMode="auto">
            <a:xfrm rot="4202633">
              <a:off x="2904" y="600"/>
              <a:ext cx="288" cy="144"/>
            </a:xfrm>
            <a:prstGeom prst="chevron">
              <a:avLst>
                <a:gd name="adj" fmla="val 50000"/>
              </a:avLst>
            </a:prstGeom>
            <a:solidFill>
              <a:srgbClr val="990033"/>
            </a:solidFill>
            <a:ln w="9525">
              <a:solidFill>
                <a:srgbClr val="990033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8" name="Freeform 32"/>
            <p:cNvSpPr>
              <a:spLocks/>
            </p:cNvSpPr>
            <p:nvPr/>
          </p:nvSpPr>
          <p:spPr bwMode="auto">
            <a:xfrm>
              <a:off x="3024" y="768"/>
              <a:ext cx="599" cy="336"/>
            </a:xfrm>
            <a:custGeom>
              <a:avLst/>
              <a:gdLst/>
              <a:ahLst/>
              <a:cxnLst>
                <a:cxn ang="0">
                  <a:pos x="222" y="67"/>
                </a:cxn>
                <a:cxn ang="0">
                  <a:pos x="111" y="111"/>
                </a:cxn>
                <a:cxn ang="0">
                  <a:pos x="133" y="145"/>
                </a:cxn>
                <a:cxn ang="0">
                  <a:pos x="0" y="233"/>
                </a:cxn>
                <a:cxn ang="0">
                  <a:pos x="145" y="356"/>
                </a:cxn>
                <a:cxn ang="0">
                  <a:pos x="200" y="511"/>
                </a:cxn>
                <a:cxn ang="0">
                  <a:pos x="245" y="533"/>
                </a:cxn>
                <a:cxn ang="0">
                  <a:pos x="556" y="467"/>
                </a:cxn>
                <a:cxn ang="0">
                  <a:pos x="578" y="333"/>
                </a:cxn>
                <a:cxn ang="0">
                  <a:pos x="556" y="267"/>
                </a:cxn>
                <a:cxn ang="0">
                  <a:pos x="545" y="145"/>
                </a:cxn>
                <a:cxn ang="0">
                  <a:pos x="422" y="133"/>
                </a:cxn>
                <a:cxn ang="0">
                  <a:pos x="411" y="0"/>
                </a:cxn>
                <a:cxn ang="0">
                  <a:pos x="278" y="22"/>
                </a:cxn>
                <a:cxn ang="0">
                  <a:pos x="256" y="45"/>
                </a:cxn>
                <a:cxn ang="0">
                  <a:pos x="222" y="67"/>
                </a:cxn>
              </a:cxnLst>
              <a:rect l="0" t="0" r="r" b="b"/>
              <a:pathLst>
                <a:path w="599" h="533">
                  <a:moveTo>
                    <a:pt x="222" y="67"/>
                  </a:moveTo>
                  <a:cubicBezTo>
                    <a:pt x="207" y="69"/>
                    <a:pt x="111" y="58"/>
                    <a:pt x="111" y="111"/>
                  </a:cubicBezTo>
                  <a:cubicBezTo>
                    <a:pt x="111" y="124"/>
                    <a:pt x="126" y="134"/>
                    <a:pt x="133" y="145"/>
                  </a:cubicBezTo>
                  <a:cubicBezTo>
                    <a:pt x="70" y="161"/>
                    <a:pt x="36" y="179"/>
                    <a:pt x="0" y="233"/>
                  </a:cubicBezTo>
                  <a:cubicBezTo>
                    <a:pt x="32" y="330"/>
                    <a:pt x="43" y="339"/>
                    <a:pt x="145" y="356"/>
                  </a:cubicBezTo>
                  <a:cubicBezTo>
                    <a:pt x="226" y="410"/>
                    <a:pt x="159" y="429"/>
                    <a:pt x="200" y="511"/>
                  </a:cubicBezTo>
                  <a:cubicBezTo>
                    <a:pt x="208" y="526"/>
                    <a:pt x="230" y="526"/>
                    <a:pt x="245" y="533"/>
                  </a:cubicBezTo>
                  <a:cubicBezTo>
                    <a:pt x="374" y="524"/>
                    <a:pt x="443" y="511"/>
                    <a:pt x="556" y="467"/>
                  </a:cubicBezTo>
                  <a:cubicBezTo>
                    <a:pt x="590" y="376"/>
                    <a:pt x="599" y="403"/>
                    <a:pt x="578" y="333"/>
                  </a:cubicBezTo>
                  <a:cubicBezTo>
                    <a:pt x="571" y="311"/>
                    <a:pt x="556" y="267"/>
                    <a:pt x="556" y="267"/>
                  </a:cubicBezTo>
                  <a:cubicBezTo>
                    <a:pt x="552" y="226"/>
                    <a:pt x="574" y="174"/>
                    <a:pt x="545" y="145"/>
                  </a:cubicBezTo>
                  <a:cubicBezTo>
                    <a:pt x="516" y="116"/>
                    <a:pt x="450" y="163"/>
                    <a:pt x="422" y="133"/>
                  </a:cubicBezTo>
                  <a:cubicBezTo>
                    <a:pt x="392" y="100"/>
                    <a:pt x="415" y="44"/>
                    <a:pt x="411" y="0"/>
                  </a:cubicBezTo>
                  <a:cubicBezTo>
                    <a:pt x="405" y="1"/>
                    <a:pt x="306" y="4"/>
                    <a:pt x="278" y="22"/>
                  </a:cubicBezTo>
                  <a:cubicBezTo>
                    <a:pt x="269" y="28"/>
                    <a:pt x="265" y="39"/>
                    <a:pt x="256" y="45"/>
                  </a:cubicBezTo>
                  <a:cubicBezTo>
                    <a:pt x="219" y="68"/>
                    <a:pt x="222" y="41"/>
                    <a:pt x="222" y="67"/>
                  </a:cubicBez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9" name="Freeform 33"/>
            <p:cNvSpPr>
              <a:spLocks/>
            </p:cNvSpPr>
            <p:nvPr/>
          </p:nvSpPr>
          <p:spPr bwMode="auto">
            <a:xfrm>
              <a:off x="3216" y="912"/>
              <a:ext cx="180" cy="96"/>
            </a:xfrm>
            <a:custGeom>
              <a:avLst/>
              <a:gdLst/>
              <a:ahLst/>
              <a:cxnLst>
                <a:cxn ang="0">
                  <a:pos x="85" y="7"/>
                </a:cxn>
                <a:cxn ang="0">
                  <a:pos x="19" y="96"/>
                </a:cxn>
                <a:cxn ang="0">
                  <a:pos x="152" y="84"/>
                </a:cxn>
                <a:cxn ang="0">
                  <a:pos x="174" y="51"/>
                </a:cxn>
                <a:cxn ang="0">
                  <a:pos x="130" y="40"/>
                </a:cxn>
                <a:cxn ang="0">
                  <a:pos x="85" y="7"/>
                </a:cxn>
              </a:cxnLst>
              <a:rect l="0" t="0" r="r" b="b"/>
              <a:pathLst>
                <a:path w="180" h="96">
                  <a:moveTo>
                    <a:pt x="85" y="7"/>
                  </a:moveTo>
                  <a:cubicBezTo>
                    <a:pt x="0" y="28"/>
                    <a:pt x="3" y="0"/>
                    <a:pt x="19" y="96"/>
                  </a:cubicBezTo>
                  <a:cubicBezTo>
                    <a:pt x="63" y="92"/>
                    <a:pt x="109" y="96"/>
                    <a:pt x="152" y="84"/>
                  </a:cubicBezTo>
                  <a:cubicBezTo>
                    <a:pt x="165" y="80"/>
                    <a:pt x="180" y="63"/>
                    <a:pt x="174" y="51"/>
                  </a:cubicBezTo>
                  <a:cubicBezTo>
                    <a:pt x="167" y="37"/>
                    <a:pt x="145" y="44"/>
                    <a:pt x="130" y="40"/>
                  </a:cubicBezTo>
                  <a:cubicBezTo>
                    <a:pt x="104" y="1"/>
                    <a:pt x="121" y="7"/>
                    <a:pt x="85" y="7"/>
                  </a:cubicBezTo>
                  <a:close/>
                </a:path>
              </a:pathLst>
            </a:custGeom>
            <a:solidFill>
              <a:srgbClr val="CC33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69" name="Oval 13"/>
          <p:cNvSpPr>
            <a:spLocks noChangeArrowheads="1"/>
          </p:cNvSpPr>
          <p:nvPr/>
        </p:nvSpPr>
        <p:spPr bwMode="auto">
          <a:xfrm>
            <a:off x="4343400" y="2514600"/>
            <a:ext cx="685800" cy="6096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Oval 14"/>
          <p:cNvSpPr>
            <a:spLocks noChangeArrowheads="1"/>
          </p:cNvSpPr>
          <p:nvPr/>
        </p:nvSpPr>
        <p:spPr bwMode="auto">
          <a:xfrm>
            <a:off x="3657600" y="2514600"/>
            <a:ext cx="685800" cy="6096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71" name="Oval 15"/>
          <p:cNvSpPr>
            <a:spLocks noChangeArrowheads="1"/>
          </p:cNvSpPr>
          <p:nvPr/>
        </p:nvSpPr>
        <p:spPr bwMode="auto">
          <a:xfrm>
            <a:off x="3810000" y="2743200"/>
            <a:ext cx="304800" cy="228600"/>
          </a:xfrm>
          <a:prstGeom prst="ellipse">
            <a:avLst/>
          </a:prstGeom>
          <a:solidFill>
            <a:srgbClr val="CC3300"/>
          </a:solidFill>
          <a:ln w="9525">
            <a:solidFill>
              <a:srgbClr val="CC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81" name="Oval 25"/>
          <p:cNvSpPr>
            <a:spLocks noChangeArrowheads="1"/>
          </p:cNvSpPr>
          <p:nvPr/>
        </p:nvSpPr>
        <p:spPr bwMode="auto">
          <a:xfrm>
            <a:off x="4495800" y="2743200"/>
            <a:ext cx="304800" cy="228600"/>
          </a:xfrm>
          <a:prstGeom prst="ellipse">
            <a:avLst/>
          </a:prstGeom>
          <a:solidFill>
            <a:srgbClr val="CC3300"/>
          </a:solidFill>
          <a:ln w="9525">
            <a:solidFill>
              <a:srgbClr val="CC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90" name="Text Box 34"/>
          <p:cNvSpPr txBox="1">
            <a:spLocks noChangeArrowheads="1"/>
          </p:cNvSpPr>
          <p:nvPr/>
        </p:nvSpPr>
        <p:spPr bwMode="auto">
          <a:xfrm>
            <a:off x="3352800" y="9906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sr-Latn-RS" sz="2400" b="1" u="sng" dirty="0" err="1" smtClean="0">
                <a:solidFill>
                  <a:srgbClr val="C00000"/>
                </a:solidFill>
              </a:rPr>
              <a:t>H</a:t>
            </a:r>
            <a:r>
              <a:rPr lang="en-US" sz="2400" b="1" u="sng" dirty="0" err="1" smtClean="0">
                <a:solidFill>
                  <a:srgbClr val="C00000"/>
                </a:solidFill>
              </a:rPr>
              <a:t>omeostaza</a:t>
            </a:r>
            <a:endParaRPr lang="en-US" sz="2400" b="1" u="sng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10000" y="2438400"/>
            <a:ext cx="1295400" cy="609600"/>
            <a:chOff x="2400" y="1536"/>
            <a:chExt cx="816" cy="384"/>
          </a:xfrm>
        </p:grpSpPr>
        <p:sp>
          <p:nvSpPr>
            <p:cNvPr id="41987" name="Oval 3"/>
            <p:cNvSpPr>
              <a:spLocks noChangeArrowheads="1"/>
            </p:cNvSpPr>
            <p:nvPr/>
          </p:nvSpPr>
          <p:spPr bwMode="auto">
            <a:xfrm>
              <a:off x="2784" y="1536"/>
              <a:ext cx="432" cy="384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9900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88" name="Oval 4"/>
            <p:cNvSpPr>
              <a:spLocks noChangeArrowheads="1"/>
            </p:cNvSpPr>
            <p:nvPr/>
          </p:nvSpPr>
          <p:spPr bwMode="auto">
            <a:xfrm>
              <a:off x="2400" y="1536"/>
              <a:ext cx="432" cy="384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9900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89" name="Oval 5"/>
            <p:cNvSpPr>
              <a:spLocks noChangeArrowheads="1"/>
            </p:cNvSpPr>
            <p:nvPr/>
          </p:nvSpPr>
          <p:spPr bwMode="auto">
            <a:xfrm>
              <a:off x="2496" y="1632"/>
              <a:ext cx="192" cy="144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0" name="Oval 6"/>
            <p:cNvSpPr>
              <a:spLocks noChangeArrowheads="1"/>
            </p:cNvSpPr>
            <p:nvPr/>
          </p:nvSpPr>
          <p:spPr bwMode="auto">
            <a:xfrm>
              <a:off x="2880" y="1632"/>
              <a:ext cx="192" cy="144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2015" name="Line 31"/>
          <p:cNvSpPr>
            <a:spLocks noChangeShapeType="1"/>
          </p:cNvSpPr>
          <p:nvPr/>
        </p:nvSpPr>
        <p:spPr bwMode="auto">
          <a:xfrm flipH="1">
            <a:off x="5410200" y="2743200"/>
            <a:ext cx="19812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6" name="Rectangle 32"/>
          <p:cNvSpPr>
            <a:spLocks noChangeArrowheads="1"/>
          </p:cNvSpPr>
          <p:nvPr/>
        </p:nvSpPr>
        <p:spPr bwMode="auto">
          <a:xfrm>
            <a:off x="5791200" y="2286000"/>
            <a:ext cx="1600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800" dirty="0" err="1">
                <a:solidFill>
                  <a:srgbClr val="C00000"/>
                </a:solidFill>
              </a:rPr>
              <a:t>normalna</a:t>
            </a:r>
            <a:r>
              <a:rPr lang="en-US" sz="2800" dirty="0">
                <a:solidFill>
                  <a:srgbClr val="C00000"/>
                </a:solidFill>
              </a:rPr>
              <a:t>  </a:t>
            </a:r>
          </a:p>
          <a:p>
            <a:pPr algn="l">
              <a:spcBef>
                <a:spcPct val="0"/>
              </a:spcBef>
            </a:pPr>
            <a:r>
              <a:rPr lang="en-US" sz="2800" dirty="0" err="1" smtClean="0">
                <a:solidFill>
                  <a:srgbClr val="C00000"/>
                </a:solidFill>
              </a:rPr>
              <a:t>apoptoza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42017" name="AutoShape 33"/>
          <p:cNvSpPr>
            <a:spLocks noChangeArrowheads="1"/>
          </p:cNvSpPr>
          <p:nvPr/>
        </p:nvSpPr>
        <p:spPr bwMode="auto">
          <a:xfrm rot="4202633">
            <a:off x="4762500" y="3390900"/>
            <a:ext cx="457200" cy="228600"/>
          </a:xfrm>
          <a:prstGeom prst="chevron">
            <a:avLst>
              <a:gd name="adj" fmla="val 50000"/>
            </a:avLst>
          </a:prstGeom>
          <a:solidFill>
            <a:srgbClr val="990033"/>
          </a:solidFill>
          <a:ln w="9525">
            <a:solidFill>
              <a:srgbClr val="9900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8" name="Freeform 34"/>
          <p:cNvSpPr>
            <a:spLocks/>
          </p:cNvSpPr>
          <p:nvPr/>
        </p:nvSpPr>
        <p:spPr bwMode="auto">
          <a:xfrm>
            <a:off x="4876800" y="3733800"/>
            <a:ext cx="950913" cy="533400"/>
          </a:xfrm>
          <a:custGeom>
            <a:avLst/>
            <a:gdLst/>
            <a:ahLst/>
            <a:cxnLst>
              <a:cxn ang="0">
                <a:pos x="222" y="67"/>
              </a:cxn>
              <a:cxn ang="0">
                <a:pos x="111" y="111"/>
              </a:cxn>
              <a:cxn ang="0">
                <a:pos x="133" y="145"/>
              </a:cxn>
              <a:cxn ang="0">
                <a:pos x="0" y="233"/>
              </a:cxn>
              <a:cxn ang="0">
                <a:pos x="145" y="356"/>
              </a:cxn>
              <a:cxn ang="0">
                <a:pos x="200" y="511"/>
              </a:cxn>
              <a:cxn ang="0">
                <a:pos x="245" y="533"/>
              </a:cxn>
              <a:cxn ang="0">
                <a:pos x="556" y="467"/>
              </a:cxn>
              <a:cxn ang="0">
                <a:pos x="578" y="333"/>
              </a:cxn>
              <a:cxn ang="0">
                <a:pos x="556" y="267"/>
              </a:cxn>
              <a:cxn ang="0">
                <a:pos x="545" y="145"/>
              </a:cxn>
              <a:cxn ang="0">
                <a:pos x="422" y="133"/>
              </a:cxn>
              <a:cxn ang="0">
                <a:pos x="411" y="0"/>
              </a:cxn>
              <a:cxn ang="0">
                <a:pos x="278" y="22"/>
              </a:cxn>
              <a:cxn ang="0">
                <a:pos x="256" y="45"/>
              </a:cxn>
              <a:cxn ang="0">
                <a:pos x="222" y="67"/>
              </a:cxn>
            </a:cxnLst>
            <a:rect l="0" t="0" r="r" b="b"/>
            <a:pathLst>
              <a:path w="599" h="533">
                <a:moveTo>
                  <a:pt x="222" y="67"/>
                </a:moveTo>
                <a:cubicBezTo>
                  <a:pt x="207" y="69"/>
                  <a:pt x="111" y="58"/>
                  <a:pt x="111" y="111"/>
                </a:cubicBezTo>
                <a:cubicBezTo>
                  <a:pt x="111" y="124"/>
                  <a:pt x="126" y="134"/>
                  <a:pt x="133" y="145"/>
                </a:cubicBezTo>
                <a:cubicBezTo>
                  <a:pt x="70" y="161"/>
                  <a:pt x="36" y="179"/>
                  <a:pt x="0" y="233"/>
                </a:cubicBezTo>
                <a:cubicBezTo>
                  <a:pt x="32" y="330"/>
                  <a:pt x="43" y="339"/>
                  <a:pt x="145" y="356"/>
                </a:cubicBezTo>
                <a:cubicBezTo>
                  <a:pt x="226" y="410"/>
                  <a:pt x="159" y="429"/>
                  <a:pt x="200" y="511"/>
                </a:cubicBezTo>
                <a:cubicBezTo>
                  <a:pt x="208" y="526"/>
                  <a:pt x="230" y="526"/>
                  <a:pt x="245" y="533"/>
                </a:cubicBezTo>
                <a:cubicBezTo>
                  <a:pt x="374" y="524"/>
                  <a:pt x="443" y="511"/>
                  <a:pt x="556" y="467"/>
                </a:cubicBezTo>
                <a:cubicBezTo>
                  <a:pt x="590" y="376"/>
                  <a:pt x="599" y="403"/>
                  <a:pt x="578" y="333"/>
                </a:cubicBezTo>
                <a:cubicBezTo>
                  <a:pt x="571" y="311"/>
                  <a:pt x="556" y="267"/>
                  <a:pt x="556" y="267"/>
                </a:cubicBezTo>
                <a:cubicBezTo>
                  <a:pt x="552" y="226"/>
                  <a:pt x="574" y="174"/>
                  <a:pt x="545" y="145"/>
                </a:cubicBezTo>
                <a:cubicBezTo>
                  <a:pt x="516" y="116"/>
                  <a:pt x="450" y="163"/>
                  <a:pt x="422" y="133"/>
                </a:cubicBezTo>
                <a:cubicBezTo>
                  <a:pt x="392" y="100"/>
                  <a:pt x="415" y="44"/>
                  <a:pt x="411" y="0"/>
                </a:cubicBezTo>
                <a:cubicBezTo>
                  <a:pt x="405" y="1"/>
                  <a:pt x="306" y="4"/>
                  <a:pt x="278" y="22"/>
                </a:cubicBezTo>
                <a:cubicBezTo>
                  <a:pt x="269" y="28"/>
                  <a:pt x="265" y="39"/>
                  <a:pt x="256" y="45"/>
                </a:cubicBezTo>
                <a:cubicBezTo>
                  <a:pt x="219" y="68"/>
                  <a:pt x="222" y="41"/>
                  <a:pt x="222" y="67"/>
                </a:cubicBezTo>
                <a:close/>
              </a:path>
            </a:pathLst>
          </a:custGeom>
          <a:solidFill>
            <a:srgbClr val="FF9900"/>
          </a:solidFill>
          <a:ln w="9525">
            <a:solidFill>
              <a:srgbClr val="CC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9" name="Freeform 35"/>
          <p:cNvSpPr>
            <a:spLocks/>
          </p:cNvSpPr>
          <p:nvPr/>
        </p:nvSpPr>
        <p:spPr bwMode="auto">
          <a:xfrm>
            <a:off x="5257800" y="3962400"/>
            <a:ext cx="285750" cy="152400"/>
          </a:xfrm>
          <a:custGeom>
            <a:avLst/>
            <a:gdLst/>
            <a:ahLst/>
            <a:cxnLst>
              <a:cxn ang="0">
                <a:pos x="85" y="7"/>
              </a:cxn>
              <a:cxn ang="0">
                <a:pos x="19" y="96"/>
              </a:cxn>
              <a:cxn ang="0">
                <a:pos x="152" y="84"/>
              </a:cxn>
              <a:cxn ang="0">
                <a:pos x="174" y="51"/>
              </a:cxn>
              <a:cxn ang="0">
                <a:pos x="130" y="40"/>
              </a:cxn>
              <a:cxn ang="0">
                <a:pos x="85" y="7"/>
              </a:cxn>
            </a:cxnLst>
            <a:rect l="0" t="0" r="r" b="b"/>
            <a:pathLst>
              <a:path w="180" h="96">
                <a:moveTo>
                  <a:pt x="85" y="7"/>
                </a:moveTo>
                <a:cubicBezTo>
                  <a:pt x="0" y="28"/>
                  <a:pt x="3" y="0"/>
                  <a:pt x="19" y="96"/>
                </a:cubicBezTo>
                <a:cubicBezTo>
                  <a:pt x="63" y="92"/>
                  <a:pt x="109" y="96"/>
                  <a:pt x="152" y="84"/>
                </a:cubicBezTo>
                <a:cubicBezTo>
                  <a:pt x="165" y="80"/>
                  <a:pt x="180" y="63"/>
                  <a:pt x="174" y="51"/>
                </a:cubicBezTo>
                <a:cubicBezTo>
                  <a:pt x="167" y="37"/>
                  <a:pt x="145" y="44"/>
                  <a:pt x="130" y="40"/>
                </a:cubicBezTo>
                <a:cubicBezTo>
                  <a:pt x="104" y="1"/>
                  <a:pt x="121" y="7"/>
                  <a:pt x="85" y="7"/>
                </a:cubicBezTo>
                <a:close/>
              </a:path>
            </a:pathLst>
          </a:custGeom>
          <a:solidFill>
            <a:srgbClr val="CC3300"/>
          </a:solidFill>
          <a:ln w="9525">
            <a:solidFill>
              <a:srgbClr val="CC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21" name="AutoShape 37"/>
          <p:cNvSpPr>
            <a:spLocks noChangeArrowheads="1"/>
          </p:cNvSpPr>
          <p:nvPr/>
        </p:nvSpPr>
        <p:spPr bwMode="auto">
          <a:xfrm>
            <a:off x="1371600" y="2514600"/>
            <a:ext cx="2286000" cy="457200"/>
          </a:xfrm>
          <a:prstGeom prst="rightArrow">
            <a:avLst>
              <a:gd name="adj1" fmla="val 50000"/>
              <a:gd name="adj2" fmla="val 150000"/>
            </a:avLst>
          </a:prstGeom>
          <a:solidFill>
            <a:srgbClr val="669900"/>
          </a:solidFill>
          <a:ln w="9525">
            <a:solidFill>
              <a:srgbClr val="66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22" name="Rectangle 38"/>
          <p:cNvSpPr>
            <a:spLocks noChangeArrowheads="1"/>
          </p:cNvSpPr>
          <p:nvPr/>
        </p:nvSpPr>
        <p:spPr bwMode="auto">
          <a:xfrm>
            <a:off x="762000" y="2057400"/>
            <a:ext cx="2514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2800" b="1" dirty="0" err="1">
                <a:solidFill>
                  <a:srgbClr val="669900"/>
                </a:solidFill>
              </a:rPr>
              <a:t>povećana</a:t>
            </a:r>
            <a:r>
              <a:rPr lang="en-US" sz="2800" b="1" dirty="0">
                <a:solidFill>
                  <a:srgbClr val="669900"/>
                </a:solidFill>
              </a:rPr>
              <a:t>  </a:t>
            </a:r>
          </a:p>
          <a:p>
            <a:pPr algn="l"/>
            <a:endParaRPr lang="sr-Latn-RS" sz="2800" b="1" dirty="0" smtClean="0">
              <a:solidFill>
                <a:srgbClr val="669900"/>
              </a:solidFill>
            </a:endParaRPr>
          </a:p>
          <a:p>
            <a:pPr algn="l"/>
            <a:r>
              <a:rPr lang="en-US" sz="2800" b="1" dirty="0" err="1" smtClean="0">
                <a:solidFill>
                  <a:srgbClr val="669900"/>
                </a:solidFill>
              </a:rPr>
              <a:t>proliferacija</a:t>
            </a:r>
            <a:endParaRPr lang="en-US" sz="2800" b="1" dirty="0">
              <a:solidFill>
                <a:srgbClr val="669900"/>
              </a:solidFill>
            </a:endParaRPr>
          </a:p>
        </p:txBody>
      </p:sp>
      <p:sp>
        <p:nvSpPr>
          <p:cNvPr id="42038" name="Text Box 54"/>
          <p:cNvSpPr txBox="1">
            <a:spLocks noChangeArrowheads="1"/>
          </p:cNvSpPr>
          <p:nvPr/>
        </p:nvSpPr>
        <p:spPr bwMode="auto">
          <a:xfrm>
            <a:off x="1371600" y="5105400"/>
            <a:ext cx="1295400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 dirty="0">
                <a:solidFill>
                  <a:schemeClr val="accent3">
                    <a:lumMod val="50000"/>
                  </a:schemeClr>
                </a:solidFill>
              </a:rPr>
              <a:t>tumor</a:t>
            </a:r>
          </a:p>
        </p:txBody>
      </p:sp>
      <p:grpSp>
        <p:nvGrpSpPr>
          <p:cNvPr id="3" name="Group 96"/>
          <p:cNvGrpSpPr>
            <a:grpSpLocks/>
          </p:cNvGrpSpPr>
          <p:nvPr/>
        </p:nvGrpSpPr>
        <p:grpSpPr bwMode="auto">
          <a:xfrm>
            <a:off x="2057400" y="3276600"/>
            <a:ext cx="2362200" cy="2133600"/>
            <a:chOff x="1296" y="2064"/>
            <a:chExt cx="1488" cy="1344"/>
          </a:xfrm>
          <a:solidFill>
            <a:schemeClr val="accent3">
              <a:lumMod val="50000"/>
            </a:schemeClr>
          </a:solidFill>
        </p:grpSpPr>
        <p:sp>
          <p:nvSpPr>
            <p:cNvPr id="42024" name="Oval 40"/>
            <p:cNvSpPr>
              <a:spLocks noChangeArrowheads="1"/>
            </p:cNvSpPr>
            <p:nvPr/>
          </p:nvSpPr>
          <p:spPr bwMode="auto">
            <a:xfrm>
              <a:off x="1872" y="2400"/>
              <a:ext cx="432" cy="384"/>
            </a:xfrm>
            <a:prstGeom prst="ellipse">
              <a:avLst/>
            </a:prstGeom>
            <a:grpFill/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5" name="Oval 41"/>
            <p:cNvSpPr>
              <a:spLocks noChangeArrowheads="1"/>
            </p:cNvSpPr>
            <p:nvPr/>
          </p:nvSpPr>
          <p:spPr bwMode="auto">
            <a:xfrm>
              <a:off x="1632" y="2208"/>
              <a:ext cx="432" cy="384"/>
            </a:xfrm>
            <a:prstGeom prst="ellipse">
              <a:avLst/>
            </a:prstGeom>
            <a:grpFill/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6" name="Oval 42"/>
            <p:cNvSpPr>
              <a:spLocks noChangeArrowheads="1"/>
            </p:cNvSpPr>
            <p:nvPr/>
          </p:nvSpPr>
          <p:spPr bwMode="auto">
            <a:xfrm>
              <a:off x="1584" y="2448"/>
              <a:ext cx="432" cy="384"/>
            </a:xfrm>
            <a:prstGeom prst="ellipse">
              <a:avLst/>
            </a:prstGeom>
            <a:grpFill/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7" name="Oval 43"/>
            <p:cNvSpPr>
              <a:spLocks noChangeArrowheads="1"/>
            </p:cNvSpPr>
            <p:nvPr/>
          </p:nvSpPr>
          <p:spPr bwMode="auto">
            <a:xfrm>
              <a:off x="1968" y="2544"/>
              <a:ext cx="432" cy="384"/>
            </a:xfrm>
            <a:prstGeom prst="ellipse">
              <a:avLst/>
            </a:prstGeom>
            <a:grpFill/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8" name="Oval 44"/>
            <p:cNvSpPr>
              <a:spLocks noChangeArrowheads="1"/>
            </p:cNvSpPr>
            <p:nvPr/>
          </p:nvSpPr>
          <p:spPr bwMode="auto">
            <a:xfrm>
              <a:off x="2256" y="2640"/>
              <a:ext cx="432" cy="384"/>
            </a:xfrm>
            <a:prstGeom prst="ellipse">
              <a:avLst/>
            </a:prstGeom>
            <a:grpFill/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9" name="Oval 45"/>
            <p:cNvSpPr>
              <a:spLocks noChangeArrowheads="1"/>
            </p:cNvSpPr>
            <p:nvPr/>
          </p:nvSpPr>
          <p:spPr bwMode="auto">
            <a:xfrm>
              <a:off x="2208" y="2400"/>
              <a:ext cx="432" cy="384"/>
            </a:xfrm>
            <a:prstGeom prst="ellipse">
              <a:avLst/>
            </a:prstGeom>
            <a:grpFill/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0" name="Oval 46"/>
            <p:cNvSpPr>
              <a:spLocks noChangeArrowheads="1"/>
            </p:cNvSpPr>
            <p:nvPr/>
          </p:nvSpPr>
          <p:spPr bwMode="auto">
            <a:xfrm>
              <a:off x="1920" y="2112"/>
              <a:ext cx="432" cy="384"/>
            </a:xfrm>
            <a:prstGeom prst="ellipse">
              <a:avLst/>
            </a:prstGeom>
            <a:grpFill/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1" name="Oval 47"/>
            <p:cNvSpPr>
              <a:spLocks noChangeArrowheads="1"/>
            </p:cNvSpPr>
            <p:nvPr/>
          </p:nvSpPr>
          <p:spPr bwMode="auto">
            <a:xfrm>
              <a:off x="2352" y="2496"/>
              <a:ext cx="192" cy="144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2" name="Oval 48"/>
            <p:cNvSpPr>
              <a:spLocks noChangeArrowheads="1"/>
            </p:cNvSpPr>
            <p:nvPr/>
          </p:nvSpPr>
          <p:spPr bwMode="auto">
            <a:xfrm>
              <a:off x="2016" y="2256"/>
              <a:ext cx="192" cy="144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3" name="Oval 49"/>
            <p:cNvSpPr>
              <a:spLocks noChangeArrowheads="1"/>
            </p:cNvSpPr>
            <p:nvPr/>
          </p:nvSpPr>
          <p:spPr bwMode="auto">
            <a:xfrm>
              <a:off x="2352" y="2784"/>
              <a:ext cx="192" cy="144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4" name="Oval 50"/>
            <p:cNvSpPr>
              <a:spLocks noChangeArrowheads="1"/>
            </p:cNvSpPr>
            <p:nvPr/>
          </p:nvSpPr>
          <p:spPr bwMode="auto">
            <a:xfrm>
              <a:off x="2064" y="2688"/>
              <a:ext cx="192" cy="144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5" name="Oval 51"/>
            <p:cNvSpPr>
              <a:spLocks noChangeArrowheads="1"/>
            </p:cNvSpPr>
            <p:nvPr/>
          </p:nvSpPr>
          <p:spPr bwMode="auto">
            <a:xfrm>
              <a:off x="1728" y="2304"/>
              <a:ext cx="192" cy="144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6" name="AutoShape 52"/>
            <p:cNvSpPr>
              <a:spLocks noChangeArrowheads="1"/>
            </p:cNvSpPr>
            <p:nvPr/>
          </p:nvSpPr>
          <p:spPr bwMode="auto">
            <a:xfrm rot="6748005">
              <a:off x="2376" y="2136"/>
              <a:ext cx="288" cy="144"/>
            </a:xfrm>
            <a:prstGeom prst="chevron">
              <a:avLst>
                <a:gd name="adj" fmla="val 50000"/>
              </a:avLst>
            </a:prstGeom>
            <a:grpFill/>
            <a:ln w="9525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7" name="Oval 53"/>
            <p:cNvSpPr>
              <a:spLocks noChangeArrowheads="1"/>
            </p:cNvSpPr>
            <p:nvPr/>
          </p:nvSpPr>
          <p:spPr bwMode="auto">
            <a:xfrm>
              <a:off x="1680" y="2544"/>
              <a:ext cx="192" cy="144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70" name="Oval 86"/>
            <p:cNvSpPr>
              <a:spLocks noChangeArrowheads="1"/>
            </p:cNvSpPr>
            <p:nvPr/>
          </p:nvSpPr>
          <p:spPr bwMode="auto">
            <a:xfrm>
              <a:off x="1680" y="2736"/>
              <a:ext cx="432" cy="384"/>
            </a:xfrm>
            <a:prstGeom prst="ellipse">
              <a:avLst/>
            </a:prstGeom>
            <a:grpFill/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71" name="Oval 87"/>
            <p:cNvSpPr>
              <a:spLocks noChangeArrowheads="1"/>
            </p:cNvSpPr>
            <p:nvPr/>
          </p:nvSpPr>
          <p:spPr bwMode="auto">
            <a:xfrm>
              <a:off x="2064" y="2880"/>
              <a:ext cx="432" cy="384"/>
            </a:xfrm>
            <a:prstGeom prst="ellipse">
              <a:avLst/>
            </a:prstGeom>
            <a:grpFill/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72" name="Oval 88"/>
            <p:cNvSpPr>
              <a:spLocks noChangeArrowheads="1"/>
            </p:cNvSpPr>
            <p:nvPr/>
          </p:nvSpPr>
          <p:spPr bwMode="auto">
            <a:xfrm>
              <a:off x="1296" y="2688"/>
              <a:ext cx="432" cy="384"/>
            </a:xfrm>
            <a:prstGeom prst="ellipse">
              <a:avLst/>
            </a:prstGeom>
            <a:grpFill/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73" name="Oval 89"/>
            <p:cNvSpPr>
              <a:spLocks noChangeArrowheads="1"/>
            </p:cNvSpPr>
            <p:nvPr/>
          </p:nvSpPr>
          <p:spPr bwMode="auto">
            <a:xfrm>
              <a:off x="1728" y="3024"/>
              <a:ext cx="432" cy="384"/>
            </a:xfrm>
            <a:prstGeom prst="ellipse">
              <a:avLst/>
            </a:prstGeom>
            <a:grpFill/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74" name="Oval 90"/>
            <p:cNvSpPr>
              <a:spLocks noChangeArrowheads="1"/>
            </p:cNvSpPr>
            <p:nvPr/>
          </p:nvSpPr>
          <p:spPr bwMode="auto">
            <a:xfrm>
              <a:off x="2352" y="2976"/>
              <a:ext cx="432" cy="384"/>
            </a:xfrm>
            <a:prstGeom prst="ellipse">
              <a:avLst/>
            </a:prstGeom>
            <a:grpFill/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75" name="Oval 91"/>
            <p:cNvSpPr>
              <a:spLocks noChangeArrowheads="1"/>
            </p:cNvSpPr>
            <p:nvPr/>
          </p:nvSpPr>
          <p:spPr bwMode="auto">
            <a:xfrm>
              <a:off x="2496" y="3120"/>
              <a:ext cx="192" cy="144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76" name="Oval 92"/>
            <p:cNvSpPr>
              <a:spLocks noChangeArrowheads="1"/>
            </p:cNvSpPr>
            <p:nvPr/>
          </p:nvSpPr>
          <p:spPr bwMode="auto">
            <a:xfrm>
              <a:off x="2160" y="3024"/>
              <a:ext cx="192" cy="144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77" name="Oval 93"/>
            <p:cNvSpPr>
              <a:spLocks noChangeArrowheads="1"/>
            </p:cNvSpPr>
            <p:nvPr/>
          </p:nvSpPr>
          <p:spPr bwMode="auto">
            <a:xfrm>
              <a:off x="1776" y="2832"/>
              <a:ext cx="192" cy="144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78" name="Oval 94"/>
            <p:cNvSpPr>
              <a:spLocks noChangeArrowheads="1"/>
            </p:cNvSpPr>
            <p:nvPr/>
          </p:nvSpPr>
          <p:spPr bwMode="auto">
            <a:xfrm>
              <a:off x="1824" y="3168"/>
              <a:ext cx="192" cy="144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79" name="Oval 95"/>
            <p:cNvSpPr>
              <a:spLocks noChangeArrowheads="1"/>
            </p:cNvSpPr>
            <p:nvPr/>
          </p:nvSpPr>
          <p:spPr bwMode="auto">
            <a:xfrm>
              <a:off x="1392" y="2832"/>
              <a:ext cx="192" cy="144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2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20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20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2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21" grpId="0" animBg="1"/>
      <p:bldP spid="42022" grpId="0"/>
      <p:bldP spid="4203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1143000" y="2362203"/>
            <a:ext cx="2590800" cy="838197"/>
            <a:chOff x="912" y="2976"/>
            <a:chExt cx="1632" cy="475"/>
          </a:xfrm>
        </p:grpSpPr>
        <p:sp>
          <p:nvSpPr>
            <p:cNvPr id="43070" name="Line 62"/>
            <p:cNvSpPr>
              <a:spLocks noChangeShapeType="1"/>
            </p:cNvSpPr>
            <p:nvPr/>
          </p:nvSpPr>
          <p:spPr bwMode="auto">
            <a:xfrm>
              <a:off x="960" y="3264"/>
              <a:ext cx="1296" cy="0"/>
            </a:xfrm>
            <a:prstGeom prst="line">
              <a:avLst/>
            </a:prstGeom>
            <a:noFill/>
            <a:ln w="38100">
              <a:solidFill>
                <a:srgbClr val="6699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71" name="Rectangle 63"/>
            <p:cNvSpPr>
              <a:spLocks noChangeArrowheads="1"/>
            </p:cNvSpPr>
            <p:nvPr/>
          </p:nvSpPr>
          <p:spPr bwMode="auto">
            <a:xfrm>
              <a:off x="912" y="2976"/>
              <a:ext cx="1632" cy="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en-US" sz="2800" dirty="0" err="1">
                  <a:solidFill>
                    <a:srgbClr val="669900"/>
                  </a:solidFill>
                </a:rPr>
                <a:t>normalna</a:t>
              </a:r>
              <a:r>
                <a:rPr lang="en-US" sz="2800" b="1" dirty="0">
                  <a:solidFill>
                    <a:srgbClr val="669900"/>
                  </a:solidFill>
                </a:rPr>
                <a:t> </a:t>
              </a:r>
              <a:r>
                <a:rPr lang="en-US" sz="2800" dirty="0">
                  <a:solidFill>
                    <a:srgbClr val="669900"/>
                  </a:solidFill>
                  <a:latin typeface="Comic Sans MS" pitchFamily="66" charset="0"/>
                </a:rPr>
                <a:t> </a:t>
              </a:r>
            </a:p>
            <a:p>
              <a:pPr algn="l"/>
              <a:r>
                <a:rPr lang="en-US" sz="2800" dirty="0" err="1" smtClean="0">
                  <a:solidFill>
                    <a:srgbClr val="669900"/>
                  </a:solidFill>
                </a:rPr>
                <a:t>proliferacija</a:t>
              </a:r>
              <a:endParaRPr lang="en-US" sz="2800" dirty="0">
                <a:solidFill>
                  <a:srgbClr val="669900"/>
                </a:solidFill>
              </a:endParaRPr>
            </a:p>
          </p:txBody>
        </p:sp>
      </p:grpSp>
      <p:grpSp>
        <p:nvGrpSpPr>
          <p:cNvPr id="3" name="Group 64"/>
          <p:cNvGrpSpPr>
            <a:grpSpLocks/>
          </p:cNvGrpSpPr>
          <p:nvPr/>
        </p:nvGrpSpPr>
        <p:grpSpPr bwMode="auto">
          <a:xfrm>
            <a:off x="5029200" y="2057783"/>
            <a:ext cx="2743200" cy="1384910"/>
            <a:chOff x="3456" y="2771"/>
            <a:chExt cx="1728" cy="993"/>
          </a:xfrm>
        </p:grpSpPr>
        <p:sp>
          <p:nvSpPr>
            <p:cNvPr id="43073" name="Line 65"/>
            <p:cNvSpPr>
              <a:spLocks noChangeShapeType="1"/>
            </p:cNvSpPr>
            <p:nvPr/>
          </p:nvSpPr>
          <p:spPr bwMode="auto">
            <a:xfrm flipH="1">
              <a:off x="3456" y="3264"/>
              <a:ext cx="1248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74" name="Text Box 66"/>
            <p:cNvSpPr txBox="1">
              <a:spLocks noChangeArrowheads="1"/>
            </p:cNvSpPr>
            <p:nvPr/>
          </p:nvSpPr>
          <p:spPr bwMode="auto">
            <a:xfrm>
              <a:off x="3648" y="2771"/>
              <a:ext cx="1536" cy="9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/>
              <a:r>
                <a:rPr lang="en-US" sz="2800" b="1" dirty="0" err="1" smtClean="0">
                  <a:solidFill>
                    <a:srgbClr val="C00000"/>
                  </a:solidFill>
                </a:rPr>
                <a:t>smanjena</a:t>
              </a:r>
              <a:r>
                <a:rPr lang="en-US" sz="2800" b="1" dirty="0" smtClean="0">
                  <a:solidFill>
                    <a:srgbClr val="C00000"/>
                  </a:solidFill>
                </a:rPr>
                <a:t>  </a:t>
              </a:r>
              <a:r>
                <a:rPr lang="en-US" sz="2800" b="1" dirty="0" smtClean="0">
                  <a:solidFill>
                    <a:srgbClr val="C00000"/>
                  </a:solidFill>
                  <a:latin typeface="Comic Sans MS" pitchFamily="66" charset="0"/>
                </a:rPr>
                <a:t> </a:t>
              </a:r>
              <a:endParaRPr lang="sr-Latn-RS" sz="2800" b="1" dirty="0" smtClean="0">
                <a:solidFill>
                  <a:srgbClr val="C00000"/>
                </a:solidFill>
                <a:latin typeface="Comic Sans MS" pitchFamily="66" charset="0"/>
              </a:endParaRPr>
            </a:p>
            <a:p>
              <a:pPr algn="l"/>
              <a:endParaRPr lang="sr-Latn-RS" sz="2800" b="1" dirty="0" smtClean="0">
                <a:solidFill>
                  <a:srgbClr val="C00000"/>
                </a:solidFill>
              </a:endParaRPr>
            </a:p>
            <a:p>
              <a:pPr algn="l"/>
              <a:r>
                <a:rPr lang="en-US" sz="2800" b="1" dirty="0" err="1" smtClean="0">
                  <a:solidFill>
                    <a:srgbClr val="C00000"/>
                  </a:solidFill>
                </a:rPr>
                <a:t>ćelijska</a:t>
              </a:r>
              <a:r>
                <a:rPr lang="en-US" sz="2800" b="1" dirty="0" smtClean="0">
                  <a:solidFill>
                    <a:srgbClr val="C00000"/>
                  </a:solidFill>
                </a:rPr>
                <a:t> </a:t>
              </a:r>
              <a:r>
                <a:rPr lang="en-US" sz="2800" b="1" dirty="0" err="1">
                  <a:solidFill>
                    <a:srgbClr val="C00000"/>
                  </a:solidFill>
                </a:rPr>
                <a:t>smrt</a:t>
              </a:r>
              <a:endParaRPr lang="en-US" sz="28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43076" name="Line 68"/>
          <p:cNvSpPr>
            <a:spLocks noChangeShapeType="1"/>
          </p:cNvSpPr>
          <p:nvPr/>
        </p:nvSpPr>
        <p:spPr bwMode="auto">
          <a:xfrm flipH="1" flipV="1">
            <a:off x="7467600" y="2895600"/>
            <a:ext cx="762000" cy="457200"/>
          </a:xfrm>
          <a:prstGeom prst="line">
            <a:avLst/>
          </a:prstGeom>
          <a:noFill/>
          <a:ln w="57150">
            <a:solidFill>
              <a:srgbClr val="CE7B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77" name="Text Box 69"/>
          <p:cNvSpPr txBox="1">
            <a:spLocks noChangeArrowheads="1"/>
          </p:cNvSpPr>
          <p:nvPr/>
        </p:nvSpPr>
        <p:spPr bwMode="auto">
          <a:xfrm>
            <a:off x="7239000" y="3505200"/>
            <a:ext cx="1752600" cy="119697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 err="1">
                <a:solidFill>
                  <a:srgbClr val="C00000"/>
                </a:solidFill>
              </a:rPr>
              <a:t>povećana</a:t>
            </a:r>
            <a:r>
              <a:rPr lang="en-US" sz="2400" b="1" dirty="0">
                <a:solidFill>
                  <a:srgbClr val="C00000"/>
                </a:solidFill>
              </a:rPr>
              <a:t>  </a:t>
            </a:r>
            <a:r>
              <a:rPr lang="en-US" sz="2400" b="1" dirty="0" err="1">
                <a:solidFill>
                  <a:srgbClr val="C00000"/>
                </a:solidFill>
              </a:rPr>
              <a:t>ekspresija</a:t>
            </a:r>
            <a:r>
              <a:rPr lang="en-US" sz="2400" b="1" dirty="0">
                <a:solidFill>
                  <a:srgbClr val="C00000"/>
                </a:solidFill>
              </a:rPr>
              <a:t>               </a:t>
            </a:r>
            <a:r>
              <a:rPr lang="en-US" sz="2400" b="1" i="1" dirty="0">
                <a:solidFill>
                  <a:srgbClr val="C00000"/>
                </a:solidFill>
              </a:rPr>
              <a:t>Bcl-2</a:t>
            </a:r>
          </a:p>
        </p:txBody>
      </p:sp>
      <p:sp>
        <p:nvSpPr>
          <p:cNvPr id="43093" name="Rectangle 85"/>
          <p:cNvSpPr>
            <a:spLocks noChangeArrowheads="1"/>
          </p:cNvSpPr>
          <p:nvPr/>
        </p:nvSpPr>
        <p:spPr bwMode="auto">
          <a:xfrm>
            <a:off x="6324600" y="5410200"/>
            <a:ext cx="11144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dirty="0">
                <a:solidFill>
                  <a:schemeClr val="accent3">
                    <a:lumMod val="50000"/>
                  </a:schemeClr>
                </a:solidFill>
              </a:rPr>
              <a:t>tumor</a:t>
            </a:r>
          </a:p>
        </p:txBody>
      </p:sp>
      <p:grpSp>
        <p:nvGrpSpPr>
          <p:cNvPr id="4" name="Group 86"/>
          <p:cNvGrpSpPr>
            <a:grpSpLocks/>
          </p:cNvGrpSpPr>
          <p:nvPr/>
        </p:nvGrpSpPr>
        <p:grpSpPr bwMode="auto">
          <a:xfrm>
            <a:off x="3581400" y="2438400"/>
            <a:ext cx="1295400" cy="609600"/>
            <a:chOff x="2400" y="1536"/>
            <a:chExt cx="816" cy="384"/>
          </a:xfrm>
        </p:grpSpPr>
        <p:sp>
          <p:nvSpPr>
            <p:cNvPr id="43095" name="Oval 87"/>
            <p:cNvSpPr>
              <a:spLocks noChangeArrowheads="1"/>
            </p:cNvSpPr>
            <p:nvPr/>
          </p:nvSpPr>
          <p:spPr bwMode="auto">
            <a:xfrm>
              <a:off x="2784" y="1536"/>
              <a:ext cx="432" cy="384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9900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96" name="Oval 88"/>
            <p:cNvSpPr>
              <a:spLocks noChangeArrowheads="1"/>
            </p:cNvSpPr>
            <p:nvPr/>
          </p:nvSpPr>
          <p:spPr bwMode="auto">
            <a:xfrm>
              <a:off x="2400" y="1536"/>
              <a:ext cx="432" cy="384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9900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97" name="Oval 89"/>
            <p:cNvSpPr>
              <a:spLocks noChangeArrowheads="1"/>
            </p:cNvSpPr>
            <p:nvPr/>
          </p:nvSpPr>
          <p:spPr bwMode="auto">
            <a:xfrm>
              <a:off x="2496" y="1632"/>
              <a:ext cx="192" cy="144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98" name="Oval 90"/>
            <p:cNvSpPr>
              <a:spLocks noChangeArrowheads="1"/>
            </p:cNvSpPr>
            <p:nvPr/>
          </p:nvSpPr>
          <p:spPr bwMode="auto">
            <a:xfrm>
              <a:off x="2880" y="1632"/>
              <a:ext cx="192" cy="144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91"/>
          <p:cNvGrpSpPr>
            <a:grpSpLocks/>
          </p:cNvGrpSpPr>
          <p:nvPr/>
        </p:nvGrpSpPr>
        <p:grpSpPr bwMode="auto">
          <a:xfrm>
            <a:off x="2743200" y="3352800"/>
            <a:ext cx="1219200" cy="1143000"/>
            <a:chOff x="1824" y="480"/>
            <a:chExt cx="768" cy="720"/>
          </a:xfrm>
        </p:grpSpPr>
        <p:sp>
          <p:nvSpPr>
            <p:cNvPr id="43100" name="Oval 92"/>
            <p:cNvSpPr>
              <a:spLocks noChangeArrowheads="1"/>
            </p:cNvSpPr>
            <p:nvPr/>
          </p:nvSpPr>
          <p:spPr bwMode="auto">
            <a:xfrm>
              <a:off x="2160" y="816"/>
              <a:ext cx="432" cy="384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9900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101" name="Oval 93"/>
            <p:cNvSpPr>
              <a:spLocks noChangeArrowheads="1"/>
            </p:cNvSpPr>
            <p:nvPr/>
          </p:nvSpPr>
          <p:spPr bwMode="auto">
            <a:xfrm>
              <a:off x="1824" y="768"/>
              <a:ext cx="432" cy="384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rgbClr val="9900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102" name="Oval 94"/>
            <p:cNvSpPr>
              <a:spLocks noChangeArrowheads="1"/>
            </p:cNvSpPr>
            <p:nvPr/>
          </p:nvSpPr>
          <p:spPr bwMode="auto">
            <a:xfrm>
              <a:off x="1920" y="864"/>
              <a:ext cx="192" cy="144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103" name="Oval 95"/>
            <p:cNvSpPr>
              <a:spLocks noChangeArrowheads="1"/>
            </p:cNvSpPr>
            <p:nvPr/>
          </p:nvSpPr>
          <p:spPr bwMode="auto">
            <a:xfrm>
              <a:off x="2304" y="912"/>
              <a:ext cx="192" cy="144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rgbClr val="CC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104" name="AutoShape 96"/>
            <p:cNvSpPr>
              <a:spLocks noChangeArrowheads="1"/>
            </p:cNvSpPr>
            <p:nvPr/>
          </p:nvSpPr>
          <p:spPr bwMode="auto">
            <a:xfrm rot="6748005">
              <a:off x="2232" y="552"/>
              <a:ext cx="288" cy="144"/>
            </a:xfrm>
            <a:prstGeom prst="chevron">
              <a:avLst>
                <a:gd name="adj" fmla="val 50000"/>
              </a:avLst>
            </a:prstGeom>
            <a:solidFill>
              <a:srgbClr val="990033"/>
            </a:solidFill>
            <a:ln w="9525">
              <a:solidFill>
                <a:srgbClr val="990033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112"/>
          <p:cNvGrpSpPr>
            <a:grpSpLocks/>
          </p:cNvGrpSpPr>
          <p:nvPr/>
        </p:nvGrpSpPr>
        <p:grpSpPr bwMode="auto">
          <a:xfrm>
            <a:off x="3962400" y="3352800"/>
            <a:ext cx="2514600" cy="2438400"/>
            <a:chOff x="2496" y="2112"/>
            <a:chExt cx="1584" cy="1536"/>
          </a:xfrm>
          <a:solidFill>
            <a:schemeClr val="accent3">
              <a:lumMod val="50000"/>
            </a:schemeClr>
          </a:solidFill>
        </p:grpSpPr>
        <p:sp>
          <p:nvSpPr>
            <p:cNvPr id="43111" name="Oval 103"/>
            <p:cNvSpPr>
              <a:spLocks noChangeArrowheads="1"/>
            </p:cNvSpPr>
            <p:nvPr/>
          </p:nvSpPr>
          <p:spPr bwMode="auto">
            <a:xfrm>
              <a:off x="2736" y="3264"/>
              <a:ext cx="432" cy="384"/>
            </a:xfrm>
            <a:prstGeom prst="ellipse">
              <a:avLst/>
            </a:prstGeom>
            <a:grpFill/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111"/>
            <p:cNvGrpSpPr>
              <a:grpSpLocks/>
            </p:cNvGrpSpPr>
            <p:nvPr/>
          </p:nvGrpSpPr>
          <p:grpSpPr bwMode="auto">
            <a:xfrm>
              <a:off x="2496" y="2112"/>
              <a:ext cx="1584" cy="1488"/>
              <a:chOff x="2496" y="2112"/>
              <a:chExt cx="1584" cy="1488"/>
            </a:xfrm>
            <a:grpFill/>
          </p:grpSpPr>
          <p:sp>
            <p:nvSpPr>
              <p:cNvPr id="43079" name="AutoShape 71"/>
              <p:cNvSpPr>
                <a:spLocks noChangeArrowheads="1"/>
              </p:cNvSpPr>
              <p:nvPr/>
            </p:nvSpPr>
            <p:spPr bwMode="auto">
              <a:xfrm rot="4202633">
                <a:off x="2904" y="2184"/>
                <a:ext cx="288" cy="144"/>
              </a:xfrm>
              <a:prstGeom prst="chevron">
                <a:avLst>
                  <a:gd name="adj" fmla="val 50000"/>
                </a:avLst>
              </a:prstGeom>
              <a:grpFill/>
              <a:ln w="9525">
                <a:solidFill>
                  <a:schemeClr val="accent3">
                    <a:lumMod val="75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80" name="Oval 72"/>
              <p:cNvSpPr>
                <a:spLocks noChangeArrowheads="1"/>
              </p:cNvSpPr>
              <p:nvPr/>
            </p:nvSpPr>
            <p:spPr bwMode="auto">
              <a:xfrm>
                <a:off x="3120" y="2352"/>
                <a:ext cx="432" cy="384"/>
              </a:xfrm>
              <a:prstGeom prst="ellipse">
                <a:avLst/>
              </a:prstGeom>
              <a:grpFill/>
              <a:ln w="9525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81" name="Oval 73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432" cy="384"/>
              </a:xfrm>
              <a:prstGeom prst="ellipse">
                <a:avLst/>
              </a:prstGeom>
              <a:grpFill/>
              <a:ln w="9525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82" name="Oval 74"/>
              <p:cNvSpPr>
                <a:spLocks noChangeArrowheads="1"/>
              </p:cNvSpPr>
              <p:nvPr/>
            </p:nvSpPr>
            <p:spPr bwMode="auto">
              <a:xfrm>
                <a:off x="3024" y="2688"/>
                <a:ext cx="432" cy="384"/>
              </a:xfrm>
              <a:prstGeom prst="ellipse">
                <a:avLst/>
              </a:prstGeom>
              <a:grpFill/>
              <a:ln w="9525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83" name="Oval 75"/>
              <p:cNvSpPr>
                <a:spLocks noChangeArrowheads="1"/>
              </p:cNvSpPr>
              <p:nvPr/>
            </p:nvSpPr>
            <p:spPr bwMode="auto">
              <a:xfrm>
                <a:off x="2784" y="2496"/>
                <a:ext cx="432" cy="384"/>
              </a:xfrm>
              <a:prstGeom prst="ellipse">
                <a:avLst/>
              </a:prstGeom>
              <a:grpFill/>
              <a:ln w="9525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84" name="Oval 76"/>
              <p:cNvSpPr>
                <a:spLocks noChangeArrowheads="1"/>
              </p:cNvSpPr>
              <p:nvPr/>
            </p:nvSpPr>
            <p:spPr bwMode="auto">
              <a:xfrm>
                <a:off x="2640" y="2736"/>
                <a:ext cx="432" cy="384"/>
              </a:xfrm>
              <a:prstGeom prst="ellipse">
                <a:avLst/>
              </a:prstGeom>
              <a:grpFill/>
              <a:ln w="9525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85" name="Oval 77"/>
              <p:cNvSpPr>
                <a:spLocks noChangeArrowheads="1"/>
              </p:cNvSpPr>
              <p:nvPr/>
            </p:nvSpPr>
            <p:spPr bwMode="auto">
              <a:xfrm>
                <a:off x="3408" y="2496"/>
                <a:ext cx="432" cy="384"/>
              </a:xfrm>
              <a:prstGeom prst="ellipse">
                <a:avLst/>
              </a:prstGeom>
              <a:grpFill/>
              <a:ln w="9525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86" name="Oval 78"/>
              <p:cNvSpPr>
                <a:spLocks noChangeArrowheads="1"/>
              </p:cNvSpPr>
              <p:nvPr/>
            </p:nvSpPr>
            <p:spPr bwMode="auto">
              <a:xfrm>
                <a:off x="3504" y="2736"/>
                <a:ext cx="432" cy="384"/>
              </a:xfrm>
              <a:prstGeom prst="ellipse">
                <a:avLst/>
              </a:prstGeom>
              <a:grpFill/>
              <a:ln w="9525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87" name="Oval 79"/>
              <p:cNvSpPr>
                <a:spLocks noChangeArrowheads="1"/>
              </p:cNvSpPr>
              <p:nvPr/>
            </p:nvSpPr>
            <p:spPr bwMode="auto">
              <a:xfrm>
                <a:off x="3168" y="2832"/>
                <a:ext cx="192" cy="144"/>
              </a:xfrm>
              <a:prstGeom prst="ellipse">
                <a:avLst/>
              </a:prstGeom>
              <a:solidFill>
                <a:srgbClr val="C00000"/>
              </a:solidFill>
              <a:ln w="9525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88" name="Oval 80"/>
              <p:cNvSpPr>
                <a:spLocks noChangeArrowheads="1"/>
              </p:cNvSpPr>
              <p:nvPr/>
            </p:nvSpPr>
            <p:spPr bwMode="auto">
              <a:xfrm>
                <a:off x="2784" y="2832"/>
                <a:ext cx="192" cy="144"/>
              </a:xfrm>
              <a:prstGeom prst="ellipse">
                <a:avLst/>
              </a:prstGeom>
              <a:solidFill>
                <a:srgbClr val="C00000"/>
              </a:solidFill>
              <a:ln w="9525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89" name="Oval 81"/>
              <p:cNvSpPr>
                <a:spLocks noChangeArrowheads="1"/>
              </p:cNvSpPr>
              <p:nvPr/>
            </p:nvSpPr>
            <p:spPr bwMode="auto">
              <a:xfrm>
                <a:off x="2976" y="2592"/>
                <a:ext cx="192" cy="144"/>
              </a:xfrm>
              <a:prstGeom prst="ellipse">
                <a:avLst/>
              </a:prstGeom>
              <a:solidFill>
                <a:srgbClr val="C00000"/>
              </a:solidFill>
              <a:ln w="9525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90" name="Oval 82"/>
              <p:cNvSpPr>
                <a:spLocks noChangeArrowheads="1"/>
              </p:cNvSpPr>
              <p:nvPr/>
            </p:nvSpPr>
            <p:spPr bwMode="auto">
              <a:xfrm>
                <a:off x="3216" y="2400"/>
                <a:ext cx="192" cy="144"/>
              </a:xfrm>
              <a:prstGeom prst="ellipse">
                <a:avLst/>
              </a:prstGeom>
              <a:solidFill>
                <a:srgbClr val="C00000"/>
              </a:solidFill>
              <a:ln w="9525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91" name="Oval 83"/>
              <p:cNvSpPr>
                <a:spLocks noChangeArrowheads="1"/>
              </p:cNvSpPr>
              <p:nvPr/>
            </p:nvSpPr>
            <p:spPr bwMode="auto">
              <a:xfrm>
                <a:off x="3648" y="2832"/>
                <a:ext cx="192" cy="144"/>
              </a:xfrm>
              <a:prstGeom prst="ellipse">
                <a:avLst/>
              </a:prstGeom>
              <a:solidFill>
                <a:srgbClr val="C00000"/>
              </a:solidFill>
              <a:ln w="9525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92" name="Oval 84"/>
              <p:cNvSpPr>
                <a:spLocks noChangeArrowheads="1"/>
              </p:cNvSpPr>
              <p:nvPr/>
            </p:nvSpPr>
            <p:spPr bwMode="auto">
              <a:xfrm>
                <a:off x="3552" y="2544"/>
                <a:ext cx="192" cy="144"/>
              </a:xfrm>
              <a:prstGeom prst="ellipse">
                <a:avLst/>
              </a:prstGeom>
              <a:solidFill>
                <a:srgbClr val="C00000"/>
              </a:solidFill>
              <a:ln w="9525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05" name="Oval 97"/>
              <p:cNvSpPr>
                <a:spLocks noChangeArrowheads="1"/>
              </p:cNvSpPr>
              <p:nvPr/>
            </p:nvSpPr>
            <p:spPr bwMode="auto">
              <a:xfrm>
                <a:off x="3264" y="2976"/>
                <a:ext cx="432" cy="384"/>
              </a:xfrm>
              <a:prstGeom prst="ellipse">
                <a:avLst/>
              </a:prstGeom>
              <a:grpFill/>
              <a:ln w="9525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06" name="Oval 98"/>
              <p:cNvSpPr>
                <a:spLocks noChangeArrowheads="1"/>
              </p:cNvSpPr>
              <p:nvPr/>
            </p:nvSpPr>
            <p:spPr bwMode="auto">
              <a:xfrm>
                <a:off x="3648" y="2976"/>
                <a:ext cx="432" cy="384"/>
              </a:xfrm>
              <a:prstGeom prst="ellipse">
                <a:avLst/>
              </a:prstGeom>
              <a:grpFill/>
              <a:ln w="9525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07" name="Oval 99"/>
              <p:cNvSpPr>
                <a:spLocks noChangeArrowheads="1"/>
              </p:cNvSpPr>
              <p:nvPr/>
            </p:nvSpPr>
            <p:spPr bwMode="auto">
              <a:xfrm>
                <a:off x="2880" y="3024"/>
                <a:ext cx="432" cy="384"/>
              </a:xfrm>
              <a:prstGeom prst="ellipse">
                <a:avLst/>
              </a:prstGeom>
              <a:grpFill/>
              <a:ln w="9525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08" name="Oval 100"/>
              <p:cNvSpPr>
                <a:spLocks noChangeArrowheads="1"/>
              </p:cNvSpPr>
              <p:nvPr/>
            </p:nvSpPr>
            <p:spPr bwMode="auto">
              <a:xfrm>
                <a:off x="2496" y="3024"/>
                <a:ext cx="432" cy="384"/>
              </a:xfrm>
              <a:prstGeom prst="ellipse">
                <a:avLst/>
              </a:prstGeom>
              <a:grpFill/>
              <a:ln w="9525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09" name="Oval 101"/>
              <p:cNvSpPr>
                <a:spLocks noChangeArrowheads="1"/>
              </p:cNvSpPr>
              <p:nvPr/>
            </p:nvSpPr>
            <p:spPr bwMode="auto">
              <a:xfrm>
                <a:off x="3504" y="3216"/>
                <a:ext cx="432" cy="384"/>
              </a:xfrm>
              <a:prstGeom prst="ellipse">
                <a:avLst/>
              </a:prstGeom>
              <a:grpFill/>
              <a:ln w="9525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10" name="Oval 102"/>
              <p:cNvSpPr>
                <a:spLocks noChangeArrowheads="1"/>
              </p:cNvSpPr>
              <p:nvPr/>
            </p:nvSpPr>
            <p:spPr bwMode="auto">
              <a:xfrm>
                <a:off x="3120" y="3216"/>
                <a:ext cx="432" cy="384"/>
              </a:xfrm>
              <a:prstGeom prst="ellipse">
                <a:avLst/>
              </a:prstGeom>
              <a:grpFill/>
              <a:ln w="9525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12" name="Oval 104"/>
              <p:cNvSpPr>
                <a:spLocks noChangeArrowheads="1"/>
              </p:cNvSpPr>
              <p:nvPr/>
            </p:nvSpPr>
            <p:spPr bwMode="auto">
              <a:xfrm>
                <a:off x="3792" y="3072"/>
                <a:ext cx="192" cy="144"/>
              </a:xfrm>
              <a:prstGeom prst="ellipse">
                <a:avLst/>
              </a:prstGeom>
              <a:solidFill>
                <a:srgbClr val="C00000"/>
              </a:solidFill>
              <a:ln w="9525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13" name="Oval 105"/>
              <p:cNvSpPr>
                <a:spLocks noChangeArrowheads="1"/>
              </p:cNvSpPr>
              <p:nvPr/>
            </p:nvSpPr>
            <p:spPr bwMode="auto">
              <a:xfrm>
                <a:off x="3360" y="3072"/>
                <a:ext cx="192" cy="144"/>
              </a:xfrm>
              <a:prstGeom prst="ellipse">
                <a:avLst/>
              </a:prstGeom>
              <a:solidFill>
                <a:srgbClr val="C00000"/>
              </a:solidFill>
              <a:ln w="9525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14" name="Oval 106"/>
              <p:cNvSpPr>
                <a:spLocks noChangeArrowheads="1"/>
              </p:cNvSpPr>
              <p:nvPr/>
            </p:nvSpPr>
            <p:spPr bwMode="auto">
              <a:xfrm>
                <a:off x="3648" y="3360"/>
                <a:ext cx="192" cy="144"/>
              </a:xfrm>
              <a:prstGeom prst="ellipse">
                <a:avLst/>
              </a:prstGeom>
              <a:solidFill>
                <a:srgbClr val="C00000"/>
              </a:solidFill>
              <a:ln w="9525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15" name="Oval 107"/>
              <p:cNvSpPr>
                <a:spLocks noChangeArrowheads="1"/>
              </p:cNvSpPr>
              <p:nvPr/>
            </p:nvSpPr>
            <p:spPr bwMode="auto">
              <a:xfrm>
                <a:off x="3024" y="3120"/>
                <a:ext cx="192" cy="144"/>
              </a:xfrm>
              <a:prstGeom prst="ellipse">
                <a:avLst/>
              </a:prstGeom>
              <a:solidFill>
                <a:srgbClr val="C00000"/>
              </a:solidFill>
              <a:ln w="9525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16" name="Oval 108"/>
              <p:cNvSpPr>
                <a:spLocks noChangeArrowheads="1"/>
              </p:cNvSpPr>
              <p:nvPr/>
            </p:nvSpPr>
            <p:spPr bwMode="auto">
              <a:xfrm>
                <a:off x="3216" y="3312"/>
                <a:ext cx="192" cy="144"/>
              </a:xfrm>
              <a:prstGeom prst="ellipse">
                <a:avLst/>
              </a:prstGeom>
              <a:solidFill>
                <a:srgbClr val="C00000"/>
              </a:solidFill>
              <a:ln w="9525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17" name="Oval 109"/>
              <p:cNvSpPr>
                <a:spLocks noChangeArrowheads="1"/>
              </p:cNvSpPr>
              <p:nvPr/>
            </p:nvSpPr>
            <p:spPr bwMode="auto">
              <a:xfrm>
                <a:off x="2592" y="3168"/>
                <a:ext cx="192" cy="144"/>
              </a:xfrm>
              <a:prstGeom prst="ellipse">
                <a:avLst/>
              </a:prstGeom>
              <a:solidFill>
                <a:srgbClr val="C00000"/>
              </a:solidFill>
              <a:ln w="9525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18" name="Oval 110"/>
              <p:cNvSpPr>
                <a:spLocks noChangeArrowheads="1"/>
              </p:cNvSpPr>
              <p:nvPr/>
            </p:nvSpPr>
            <p:spPr bwMode="auto">
              <a:xfrm>
                <a:off x="2880" y="3408"/>
                <a:ext cx="192" cy="144"/>
              </a:xfrm>
              <a:prstGeom prst="ellipse">
                <a:avLst/>
              </a:prstGeom>
              <a:solidFill>
                <a:srgbClr val="C00000"/>
              </a:solidFill>
              <a:ln w="9525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76" grpId="0" animBg="1"/>
      <p:bldP spid="43077" grpId="0" animBg="1"/>
      <p:bldP spid="4309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2400" b="1" u="sng" dirty="0" smtClean="0">
                <a:solidFill>
                  <a:schemeClr val="accent6">
                    <a:lumMod val="50000"/>
                  </a:schemeClr>
                </a:solidFill>
              </a:rPr>
              <a:t>G</a:t>
            </a:r>
            <a:r>
              <a:rPr lang="sr-Latn-RS" sz="2400" b="1" u="sng" dirty="0" smtClean="0">
                <a:solidFill>
                  <a:schemeClr val="accent6">
                    <a:lumMod val="50000"/>
                  </a:schemeClr>
                </a:solidFill>
              </a:rPr>
              <a:t>eneza (nastanak) kancera</a:t>
            </a:r>
            <a:endParaRPr lang="en-US" sz="2400" b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96992"/>
            <a:ext cx="8382000" cy="4114800"/>
          </a:xfrm>
          <a:noFill/>
          <a:ln>
            <a:noFill/>
          </a:ln>
        </p:spPr>
        <p:txBody>
          <a:bodyPr>
            <a:normAutofit/>
          </a:bodyPr>
          <a:lstStyle/>
          <a:p>
            <a:pPr algn="just"/>
            <a:endParaRPr lang="sr-Latn-RS" sz="2400" dirty="0" smtClean="0"/>
          </a:p>
          <a:p>
            <a:pPr algn="just"/>
            <a:r>
              <a:rPr lang="en-US" sz="2400" dirty="0" smtClean="0">
                <a:solidFill>
                  <a:srgbClr val="0070C0"/>
                </a:solidFill>
              </a:rPr>
              <a:t>V</a:t>
            </a:r>
            <a:r>
              <a:rPr lang="sr-Latn-RS" sz="2400" dirty="0" smtClean="0">
                <a:solidFill>
                  <a:srgbClr val="0070C0"/>
                </a:solidFill>
              </a:rPr>
              <a:t>eliki broj gena </a:t>
            </a:r>
            <a:r>
              <a:rPr lang="sr-Latn-RS" sz="2400" dirty="0" smtClean="0"/>
              <a:t>učestvuje u složenim procesima proliferacije, diferencijacije i apoptoze ćelije.</a:t>
            </a:r>
          </a:p>
          <a:p>
            <a:endParaRPr lang="sr-Latn-RS" sz="2400" dirty="0" smtClean="0"/>
          </a:p>
          <a:p>
            <a:r>
              <a:rPr lang="en-US" sz="2400" dirty="0" smtClean="0">
                <a:solidFill>
                  <a:srgbClr val="C00000"/>
                </a:solidFill>
              </a:rPr>
              <a:t>J</a:t>
            </a:r>
            <a:r>
              <a:rPr lang="sr-Latn-RS" sz="2400" dirty="0" smtClean="0">
                <a:solidFill>
                  <a:srgbClr val="C00000"/>
                </a:solidFill>
              </a:rPr>
              <a:t>edna mutacija nije dovoljna </a:t>
            </a:r>
            <a:r>
              <a:rPr lang="sr-Latn-RS" sz="2400" dirty="0" smtClean="0"/>
              <a:t>da preobrati normalnu ćeliju u malignu.</a:t>
            </a:r>
          </a:p>
          <a:p>
            <a:endParaRPr lang="sr-Latn-RS" sz="2400" dirty="0" smtClean="0"/>
          </a:p>
          <a:p>
            <a:pPr algn="just"/>
            <a:r>
              <a:rPr lang="en-US" sz="2400" dirty="0" smtClean="0">
                <a:solidFill>
                  <a:srgbClr val="00B050"/>
                </a:solidFill>
              </a:rPr>
              <a:t>G</a:t>
            </a:r>
            <a:r>
              <a:rPr lang="sr-Latn-RS" sz="2400" dirty="0" smtClean="0">
                <a:solidFill>
                  <a:srgbClr val="00B050"/>
                </a:solidFill>
              </a:rPr>
              <a:t>eneza kancera zahteva nekoliko nezavisnih promena (3 do 7) koje se dešavaju u jednoj ćeliji!</a:t>
            </a:r>
          </a:p>
          <a:p>
            <a:pPr algn="just">
              <a:buNone/>
            </a:pPr>
            <a:endParaRPr lang="sr-Latn-RS" sz="2400" dirty="0" smtClean="0">
              <a:solidFill>
                <a:srgbClr val="00B050"/>
              </a:solidFill>
            </a:endParaRPr>
          </a:p>
          <a:p>
            <a:pPr algn="just"/>
            <a:endParaRPr lang="sr-Latn-RS" sz="2400" dirty="0" smtClean="0"/>
          </a:p>
          <a:p>
            <a:pPr algn="just"/>
            <a:endParaRPr lang="sr-Latn-RS" sz="2400" dirty="0" smtClean="0"/>
          </a:p>
          <a:p>
            <a:pPr algn="just"/>
            <a:endParaRPr lang="sr-Latn-RS" sz="2400" dirty="0" smtClean="0"/>
          </a:p>
          <a:p>
            <a:endParaRPr lang="sr-Latn-RS" sz="2400" dirty="0" smtClean="0"/>
          </a:p>
          <a:p>
            <a:endParaRPr lang="sr-Latn-RS" sz="2400" dirty="0" smtClean="0"/>
          </a:p>
          <a:p>
            <a:endParaRPr lang="sr-Latn-RS" sz="2400" dirty="0" smtClean="0"/>
          </a:p>
          <a:p>
            <a:endParaRPr lang="en-US" sz="24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noFill/>
          <a:ln>
            <a:solidFill>
              <a:schemeClr val="bg1">
                <a:lumMod val="8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sr-Latn-RS" sz="2400" dirty="0" smtClean="0"/>
              <a:t/>
            </a:r>
            <a:br>
              <a:rPr lang="sr-Latn-RS" sz="2400" dirty="0" smtClean="0"/>
            </a:br>
            <a:r>
              <a:rPr lang="en-US" sz="2400" dirty="0" smtClean="0"/>
              <a:t>A</a:t>
            </a:r>
            <a:r>
              <a:rPr lang="sr-Latn-RS" sz="2400" dirty="0" smtClean="0"/>
              <a:t>kumulacija ovih promena u ćeliji se dešava kroz različito dug vremenski period, do konačne i ireverzibilne transformacije.</a:t>
            </a:r>
            <a:br>
              <a:rPr lang="sr-Latn-RS" sz="2400" dirty="0" smtClean="0"/>
            </a:br>
            <a:endParaRPr lang="en-US" sz="2400" dirty="0"/>
          </a:p>
        </p:txBody>
      </p:sp>
      <p:pic>
        <p:nvPicPr>
          <p:cNvPr id="4" name="Picture 2" descr="Kako nastaje rak - Moj imunitet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38400" y="1524000"/>
            <a:ext cx="3667707" cy="50292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685800" y="685800"/>
            <a:ext cx="1103489" cy="1371600"/>
            <a:chOff x="1200" y="1008"/>
            <a:chExt cx="1104" cy="1104"/>
          </a:xfrm>
        </p:grpSpPr>
        <p:sp>
          <p:nvSpPr>
            <p:cNvPr id="3078" name="Oval 6"/>
            <p:cNvSpPr>
              <a:spLocks noChangeArrowheads="1"/>
            </p:cNvSpPr>
            <p:nvPr/>
          </p:nvSpPr>
          <p:spPr bwMode="auto">
            <a:xfrm>
              <a:off x="1488" y="1680"/>
              <a:ext cx="480" cy="432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" name="Oval 9"/>
            <p:cNvSpPr>
              <a:spLocks noChangeArrowheads="1"/>
            </p:cNvSpPr>
            <p:nvPr/>
          </p:nvSpPr>
          <p:spPr bwMode="auto">
            <a:xfrm>
              <a:off x="1200" y="1344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1" name="Oval 19"/>
            <p:cNvSpPr>
              <a:spLocks noChangeArrowheads="1"/>
            </p:cNvSpPr>
            <p:nvPr/>
          </p:nvSpPr>
          <p:spPr bwMode="auto">
            <a:xfrm>
              <a:off x="1488" y="1056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" name="Oval 20"/>
            <p:cNvSpPr>
              <a:spLocks noChangeArrowheads="1"/>
            </p:cNvSpPr>
            <p:nvPr/>
          </p:nvSpPr>
          <p:spPr bwMode="auto">
            <a:xfrm>
              <a:off x="1824" y="1008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3" name="Oval 21"/>
            <p:cNvSpPr>
              <a:spLocks noChangeArrowheads="1"/>
            </p:cNvSpPr>
            <p:nvPr/>
          </p:nvSpPr>
          <p:spPr bwMode="auto">
            <a:xfrm>
              <a:off x="1632" y="1392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4" name="Oval 22"/>
            <p:cNvSpPr>
              <a:spLocks noChangeArrowheads="1"/>
            </p:cNvSpPr>
            <p:nvPr/>
          </p:nvSpPr>
          <p:spPr bwMode="auto">
            <a:xfrm>
              <a:off x="1488" y="1680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6" name="Oval 24"/>
            <p:cNvSpPr>
              <a:spLocks noChangeArrowheads="1"/>
            </p:cNvSpPr>
            <p:nvPr/>
          </p:nvSpPr>
          <p:spPr bwMode="auto">
            <a:xfrm>
              <a:off x="1968" y="1104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7" name="Oval 25"/>
            <p:cNvSpPr>
              <a:spLocks noChangeArrowheads="1"/>
            </p:cNvSpPr>
            <p:nvPr/>
          </p:nvSpPr>
          <p:spPr bwMode="auto">
            <a:xfrm>
              <a:off x="1584" y="1200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8" name="Oval 26"/>
            <p:cNvSpPr>
              <a:spLocks noChangeArrowheads="1"/>
            </p:cNvSpPr>
            <p:nvPr/>
          </p:nvSpPr>
          <p:spPr bwMode="auto">
            <a:xfrm>
              <a:off x="1776" y="1488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9" name="Oval 27"/>
            <p:cNvSpPr>
              <a:spLocks noChangeArrowheads="1"/>
            </p:cNvSpPr>
            <p:nvPr/>
          </p:nvSpPr>
          <p:spPr bwMode="auto">
            <a:xfrm>
              <a:off x="1296" y="1488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0" name="Oval 28"/>
            <p:cNvSpPr>
              <a:spLocks noChangeArrowheads="1"/>
            </p:cNvSpPr>
            <p:nvPr/>
          </p:nvSpPr>
          <p:spPr bwMode="auto">
            <a:xfrm>
              <a:off x="1584" y="1824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533400" y="304800"/>
            <a:ext cx="1031631" cy="914400"/>
            <a:chOff x="0" y="0"/>
            <a:chExt cx="1056" cy="912"/>
          </a:xfrm>
        </p:grpSpPr>
        <p:sp>
          <p:nvSpPr>
            <p:cNvPr id="3111" name="Oval 39"/>
            <p:cNvSpPr>
              <a:spLocks noChangeArrowheads="1"/>
            </p:cNvSpPr>
            <p:nvPr/>
          </p:nvSpPr>
          <p:spPr bwMode="auto">
            <a:xfrm>
              <a:off x="192" y="96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2" name="Oval 40"/>
            <p:cNvSpPr>
              <a:spLocks noChangeArrowheads="1"/>
            </p:cNvSpPr>
            <p:nvPr/>
          </p:nvSpPr>
          <p:spPr bwMode="auto">
            <a:xfrm>
              <a:off x="576" y="0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" name="Oval 41"/>
            <p:cNvSpPr>
              <a:spLocks noChangeArrowheads="1"/>
            </p:cNvSpPr>
            <p:nvPr/>
          </p:nvSpPr>
          <p:spPr bwMode="auto">
            <a:xfrm>
              <a:off x="0" y="480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4" name="Oval 42"/>
            <p:cNvSpPr>
              <a:spLocks noChangeArrowheads="1"/>
            </p:cNvSpPr>
            <p:nvPr/>
          </p:nvSpPr>
          <p:spPr bwMode="auto">
            <a:xfrm>
              <a:off x="384" y="432"/>
              <a:ext cx="480" cy="480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7" name="Oval 45"/>
            <p:cNvSpPr>
              <a:spLocks noChangeArrowheads="1"/>
            </p:cNvSpPr>
            <p:nvPr/>
          </p:nvSpPr>
          <p:spPr bwMode="auto">
            <a:xfrm>
              <a:off x="768" y="192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9" name="Oval 47"/>
            <p:cNvSpPr>
              <a:spLocks noChangeArrowheads="1"/>
            </p:cNvSpPr>
            <p:nvPr/>
          </p:nvSpPr>
          <p:spPr bwMode="auto">
            <a:xfrm>
              <a:off x="528" y="576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1" name="Oval 49"/>
            <p:cNvSpPr>
              <a:spLocks noChangeArrowheads="1"/>
            </p:cNvSpPr>
            <p:nvPr/>
          </p:nvSpPr>
          <p:spPr bwMode="auto">
            <a:xfrm>
              <a:off x="96" y="672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2" name="Oval 50"/>
            <p:cNvSpPr>
              <a:spLocks noChangeArrowheads="1"/>
            </p:cNvSpPr>
            <p:nvPr/>
          </p:nvSpPr>
          <p:spPr bwMode="auto">
            <a:xfrm>
              <a:off x="288" y="192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89"/>
          <p:cNvGrpSpPr>
            <a:grpSpLocks/>
          </p:cNvGrpSpPr>
          <p:nvPr/>
        </p:nvGrpSpPr>
        <p:grpSpPr bwMode="auto">
          <a:xfrm>
            <a:off x="3810000" y="2514600"/>
            <a:ext cx="1752600" cy="1371600"/>
            <a:chOff x="2208" y="2112"/>
            <a:chExt cx="1680" cy="1104"/>
          </a:xfrm>
        </p:grpSpPr>
        <p:sp>
          <p:nvSpPr>
            <p:cNvPr id="3077" name="Oval 5"/>
            <p:cNvSpPr>
              <a:spLocks noChangeArrowheads="1"/>
            </p:cNvSpPr>
            <p:nvPr/>
          </p:nvSpPr>
          <p:spPr bwMode="auto">
            <a:xfrm>
              <a:off x="2592" y="2784"/>
              <a:ext cx="480" cy="43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rgbClr val="4C000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" name="Oval 7"/>
            <p:cNvSpPr>
              <a:spLocks noChangeArrowheads="1"/>
            </p:cNvSpPr>
            <p:nvPr/>
          </p:nvSpPr>
          <p:spPr bwMode="auto">
            <a:xfrm>
              <a:off x="3408" y="2544"/>
              <a:ext cx="480" cy="43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rgbClr val="4C000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" name="Oval 8"/>
            <p:cNvSpPr>
              <a:spLocks noChangeArrowheads="1"/>
            </p:cNvSpPr>
            <p:nvPr/>
          </p:nvSpPr>
          <p:spPr bwMode="auto">
            <a:xfrm>
              <a:off x="2208" y="2304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" name="Oval 10"/>
            <p:cNvSpPr>
              <a:spLocks noChangeArrowheads="1"/>
            </p:cNvSpPr>
            <p:nvPr/>
          </p:nvSpPr>
          <p:spPr bwMode="auto">
            <a:xfrm>
              <a:off x="2448" y="2112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" name="Oval 11"/>
            <p:cNvSpPr>
              <a:spLocks noChangeArrowheads="1"/>
            </p:cNvSpPr>
            <p:nvPr/>
          </p:nvSpPr>
          <p:spPr bwMode="auto">
            <a:xfrm>
              <a:off x="2880" y="2160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" name="Oval 12"/>
            <p:cNvSpPr>
              <a:spLocks noChangeArrowheads="1"/>
            </p:cNvSpPr>
            <p:nvPr/>
          </p:nvSpPr>
          <p:spPr bwMode="auto">
            <a:xfrm>
              <a:off x="2256" y="2688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" name="Oval 13"/>
            <p:cNvSpPr>
              <a:spLocks noChangeArrowheads="1"/>
            </p:cNvSpPr>
            <p:nvPr/>
          </p:nvSpPr>
          <p:spPr bwMode="auto">
            <a:xfrm>
              <a:off x="2544" y="2448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7" name="Oval 15"/>
            <p:cNvSpPr>
              <a:spLocks noChangeArrowheads="1"/>
            </p:cNvSpPr>
            <p:nvPr/>
          </p:nvSpPr>
          <p:spPr bwMode="auto">
            <a:xfrm>
              <a:off x="2880" y="2688"/>
              <a:ext cx="480" cy="43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rgbClr val="4C000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8" name="Oval 16"/>
            <p:cNvSpPr>
              <a:spLocks noChangeArrowheads="1"/>
            </p:cNvSpPr>
            <p:nvPr/>
          </p:nvSpPr>
          <p:spPr bwMode="auto">
            <a:xfrm>
              <a:off x="3168" y="2784"/>
              <a:ext cx="480" cy="43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rgbClr val="4C000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9" name="Oval 17"/>
            <p:cNvSpPr>
              <a:spLocks noChangeArrowheads="1"/>
            </p:cNvSpPr>
            <p:nvPr/>
          </p:nvSpPr>
          <p:spPr bwMode="auto">
            <a:xfrm>
              <a:off x="2976" y="2448"/>
              <a:ext cx="480" cy="43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rgbClr val="4C000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0" name="Oval 18"/>
            <p:cNvSpPr>
              <a:spLocks noChangeArrowheads="1"/>
            </p:cNvSpPr>
            <p:nvPr/>
          </p:nvSpPr>
          <p:spPr bwMode="auto">
            <a:xfrm>
              <a:off x="3312" y="2208"/>
              <a:ext cx="480" cy="43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2" name="Oval 30"/>
            <p:cNvSpPr>
              <a:spLocks noChangeArrowheads="1"/>
            </p:cNvSpPr>
            <p:nvPr/>
          </p:nvSpPr>
          <p:spPr bwMode="auto">
            <a:xfrm>
              <a:off x="2304" y="2448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3" name="Oval 31"/>
            <p:cNvSpPr>
              <a:spLocks noChangeArrowheads="1"/>
            </p:cNvSpPr>
            <p:nvPr/>
          </p:nvSpPr>
          <p:spPr bwMode="auto">
            <a:xfrm>
              <a:off x="2688" y="2256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4" name="Oval 32"/>
            <p:cNvSpPr>
              <a:spLocks noChangeArrowheads="1"/>
            </p:cNvSpPr>
            <p:nvPr/>
          </p:nvSpPr>
          <p:spPr bwMode="auto">
            <a:xfrm>
              <a:off x="2688" y="2592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5" name="Oval 33"/>
            <p:cNvSpPr>
              <a:spLocks noChangeArrowheads="1"/>
            </p:cNvSpPr>
            <p:nvPr/>
          </p:nvSpPr>
          <p:spPr bwMode="auto">
            <a:xfrm>
              <a:off x="2400" y="2832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6" name="Oval 34"/>
            <p:cNvSpPr>
              <a:spLocks noChangeArrowheads="1"/>
            </p:cNvSpPr>
            <p:nvPr/>
          </p:nvSpPr>
          <p:spPr bwMode="auto">
            <a:xfrm>
              <a:off x="3024" y="2304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7" name="Oval 35"/>
            <p:cNvSpPr>
              <a:spLocks noChangeArrowheads="1"/>
            </p:cNvSpPr>
            <p:nvPr/>
          </p:nvSpPr>
          <p:spPr bwMode="auto">
            <a:xfrm>
              <a:off x="3504" y="2352"/>
              <a:ext cx="192" cy="144"/>
            </a:xfrm>
            <a:prstGeom prst="ellipse">
              <a:avLst/>
            </a:prstGeom>
            <a:solidFill>
              <a:srgbClr val="C65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8" name="Oval 36"/>
            <p:cNvSpPr>
              <a:spLocks noChangeArrowheads="1"/>
            </p:cNvSpPr>
            <p:nvPr/>
          </p:nvSpPr>
          <p:spPr bwMode="auto">
            <a:xfrm>
              <a:off x="3168" y="2592"/>
              <a:ext cx="192" cy="144"/>
            </a:xfrm>
            <a:prstGeom prst="ellipse">
              <a:avLst/>
            </a:prstGeom>
            <a:solidFill>
              <a:srgbClr val="C65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9" name="Oval 37"/>
            <p:cNvSpPr>
              <a:spLocks noChangeArrowheads="1"/>
            </p:cNvSpPr>
            <p:nvPr/>
          </p:nvSpPr>
          <p:spPr bwMode="auto">
            <a:xfrm>
              <a:off x="3648" y="2688"/>
              <a:ext cx="192" cy="144"/>
            </a:xfrm>
            <a:prstGeom prst="ellipse">
              <a:avLst/>
            </a:prstGeom>
            <a:solidFill>
              <a:srgbClr val="C65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6" name="Oval 64"/>
            <p:cNvSpPr>
              <a:spLocks noChangeArrowheads="1"/>
            </p:cNvSpPr>
            <p:nvPr/>
          </p:nvSpPr>
          <p:spPr bwMode="auto">
            <a:xfrm>
              <a:off x="2976" y="2880"/>
              <a:ext cx="192" cy="144"/>
            </a:xfrm>
            <a:prstGeom prst="ellipse">
              <a:avLst/>
            </a:prstGeom>
            <a:solidFill>
              <a:srgbClr val="C65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7" name="Oval 65"/>
            <p:cNvSpPr>
              <a:spLocks noChangeArrowheads="1"/>
            </p:cNvSpPr>
            <p:nvPr/>
          </p:nvSpPr>
          <p:spPr bwMode="auto">
            <a:xfrm>
              <a:off x="2736" y="2928"/>
              <a:ext cx="192" cy="144"/>
            </a:xfrm>
            <a:prstGeom prst="ellipse">
              <a:avLst/>
            </a:prstGeom>
            <a:solidFill>
              <a:srgbClr val="C65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8" name="Oval 66"/>
            <p:cNvSpPr>
              <a:spLocks noChangeArrowheads="1"/>
            </p:cNvSpPr>
            <p:nvPr/>
          </p:nvSpPr>
          <p:spPr bwMode="auto">
            <a:xfrm>
              <a:off x="3312" y="2928"/>
              <a:ext cx="192" cy="144"/>
            </a:xfrm>
            <a:prstGeom prst="ellipse">
              <a:avLst/>
            </a:prstGeom>
            <a:solidFill>
              <a:srgbClr val="C65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90"/>
          <p:cNvGrpSpPr>
            <a:grpSpLocks/>
          </p:cNvGrpSpPr>
          <p:nvPr/>
        </p:nvGrpSpPr>
        <p:grpSpPr bwMode="auto">
          <a:xfrm>
            <a:off x="6477000" y="3505200"/>
            <a:ext cx="1828800" cy="1828800"/>
            <a:chOff x="3696" y="2736"/>
            <a:chExt cx="1680" cy="1584"/>
          </a:xfrm>
          <a:solidFill>
            <a:schemeClr val="accent3">
              <a:lumMod val="75000"/>
            </a:schemeClr>
          </a:solidFill>
        </p:grpSpPr>
        <p:sp>
          <p:nvSpPr>
            <p:cNvPr id="3074" name="Oval 2"/>
            <p:cNvSpPr>
              <a:spLocks noChangeArrowheads="1"/>
            </p:cNvSpPr>
            <p:nvPr/>
          </p:nvSpPr>
          <p:spPr bwMode="auto">
            <a:xfrm>
              <a:off x="3984" y="3168"/>
              <a:ext cx="480" cy="432"/>
            </a:xfrm>
            <a:prstGeom prst="ellipse">
              <a:avLst/>
            </a:prstGeom>
            <a:grpFill/>
            <a:ln w="9525">
              <a:solidFill>
                <a:srgbClr val="4C000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" name="Oval 3"/>
            <p:cNvSpPr>
              <a:spLocks noChangeArrowheads="1"/>
            </p:cNvSpPr>
            <p:nvPr/>
          </p:nvSpPr>
          <p:spPr bwMode="auto">
            <a:xfrm>
              <a:off x="4560" y="2784"/>
              <a:ext cx="480" cy="432"/>
            </a:xfrm>
            <a:prstGeom prst="ellipse">
              <a:avLst/>
            </a:prstGeom>
            <a:grpFill/>
            <a:ln w="9525">
              <a:solidFill>
                <a:srgbClr val="4C000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" name="Oval 4"/>
            <p:cNvSpPr>
              <a:spLocks noChangeArrowheads="1"/>
            </p:cNvSpPr>
            <p:nvPr/>
          </p:nvSpPr>
          <p:spPr bwMode="auto">
            <a:xfrm>
              <a:off x="4896" y="2736"/>
              <a:ext cx="480" cy="432"/>
            </a:xfrm>
            <a:prstGeom prst="ellipse">
              <a:avLst/>
            </a:prstGeom>
            <a:grpFill/>
            <a:ln w="9525">
              <a:solidFill>
                <a:srgbClr val="4C000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6" name="Oval 14"/>
            <p:cNvSpPr>
              <a:spLocks noChangeArrowheads="1"/>
            </p:cNvSpPr>
            <p:nvPr/>
          </p:nvSpPr>
          <p:spPr bwMode="auto">
            <a:xfrm>
              <a:off x="4466" y="3198"/>
              <a:ext cx="480" cy="432"/>
            </a:xfrm>
            <a:prstGeom prst="ellipse">
              <a:avLst/>
            </a:prstGeom>
            <a:grpFill/>
            <a:ln w="9525">
              <a:solidFill>
                <a:srgbClr val="8C001B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0" name="Oval 38"/>
            <p:cNvSpPr>
              <a:spLocks noChangeArrowheads="1"/>
            </p:cNvSpPr>
            <p:nvPr/>
          </p:nvSpPr>
          <p:spPr bwMode="auto">
            <a:xfrm>
              <a:off x="4176" y="3312"/>
              <a:ext cx="192" cy="144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9" name="Oval 57"/>
            <p:cNvSpPr>
              <a:spLocks noChangeArrowheads="1"/>
            </p:cNvSpPr>
            <p:nvPr/>
          </p:nvSpPr>
          <p:spPr bwMode="auto">
            <a:xfrm>
              <a:off x="4176" y="2880"/>
              <a:ext cx="480" cy="432"/>
            </a:xfrm>
            <a:prstGeom prst="ellipse">
              <a:avLst/>
            </a:prstGeom>
            <a:grpFill/>
            <a:ln w="9525">
              <a:solidFill>
                <a:srgbClr val="4C000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0" name="Oval 58"/>
            <p:cNvSpPr>
              <a:spLocks noChangeArrowheads="1"/>
            </p:cNvSpPr>
            <p:nvPr/>
          </p:nvSpPr>
          <p:spPr bwMode="auto">
            <a:xfrm>
              <a:off x="3696" y="3456"/>
              <a:ext cx="480" cy="432"/>
            </a:xfrm>
            <a:prstGeom prst="ellipse">
              <a:avLst/>
            </a:prstGeom>
            <a:grpFill/>
            <a:ln w="9525">
              <a:solidFill>
                <a:srgbClr val="4C000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1" name="Oval 59"/>
            <p:cNvSpPr>
              <a:spLocks noChangeArrowheads="1"/>
            </p:cNvSpPr>
            <p:nvPr/>
          </p:nvSpPr>
          <p:spPr bwMode="auto">
            <a:xfrm>
              <a:off x="3696" y="3888"/>
              <a:ext cx="480" cy="432"/>
            </a:xfrm>
            <a:prstGeom prst="ellipse">
              <a:avLst/>
            </a:prstGeom>
            <a:grpFill/>
            <a:ln w="9525">
              <a:solidFill>
                <a:srgbClr val="4C000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2" name="Oval 60"/>
            <p:cNvSpPr>
              <a:spLocks noChangeArrowheads="1"/>
            </p:cNvSpPr>
            <p:nvPr/>
          </p:nvSpPr>
          <p:spPr bwMode="auto">
            <a:xfrm>
              <a:off x="4656" y="2880"/>
              <a:ext cx="192" cy="144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4C000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3" name="Oval 61"/>
            <p:cNvSpPr>
              <a:spLocks noChangeArrowheads="1"/>
            </p:cNvSpPr>
            <p:nvPr/>
          </p:nvSpPr>
          <p:spPr bwMode="auto">
            <a:xfrm>
              <a:off x="4320" y="2976"/>
              <a:ext cx="192" cy="144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4" name="Oval 62"/>
            <p:cNvSpPr>
              <a:spLocks noChangeArrowheads="1"/>
            </p:cNvSpPr>
            <p:nvPr/>
          </p:nvSpPr>
          <p:spPr bwMode="auto">
            <a:xfrm>
              <a:off x="5088" y="2832"/>
              <a:ext cx="192" cy="144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5" name="Oval 63"/>
            <p:cNvSpPr>
              <a:spLocks noChangeArrowheads="1"/>
            </p:cNvSpPr>
            <p:nvPr/>
          </p:nvSpPr>
          <p:spPr bwMode="auto">
            <a:xfrm>
              <a:off x="3792" y="4032"/>
              <a:ext cx="192" cy="144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0" name="Oval 68"/>
            <p:cNvSpPr>
              <a:spLocks noChangeArrowheads="1"/>
            </p:cNvSpPr>
            <p:nvPr/>
          </p:nvSpPr>
          <p:spPr bwMode="auto">
            <a:xfrm>
              <a:off x="4128" y="3504"/>
              <a:ext cx="480" cy="432"/>
            </a:xfrm>
            <a:prstGeom prst="ellipse">
              <a:avLst/>
            </a:prstGeom>
            <a:grpFill/>
            <a:ln w="9525">
              <a:solidFill>
                <a:srgbClr val="4C000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1" name="Oval 69"/>
            <p:cNvSpPr>
              <a:spLocks noChangeArrowheads="1"/>
            </p:cNvSpPr>
            <p:nvPr/>
          </p:nvSpPr>
          <p:spPr bwMode="auto">
            <a:xfrm>
              <a:off x="3936" y="3696"/>
              <a:ext cx="480" cy="432"/>
            </a:xfrm>
            <a:prstGeom prst="ellipse">
              <a:avLst/>
            </a:prstGeom>
            <a:grpFill/>
            <a:ln w="9525">
              <a:solidFill>
                <a:srgbClr val="4C000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2" name="Oval 70"/>
            <p:cNvSpPr>
              <a:spLocks noChangeArrowheads="1"/>
            </p:cNvSpPr>
            <p:nvPr/>
          </p:nvSpPr>
          <p:spPr bwMode="auto">
            <a:xfrm>
              <a:off x="4272" y="3888"/>
              <a:ext cx="480" cy="432"/>
            </a:xfrm>
            <a:prstGeom prst="ellipse">
              <a:avLst/>
            </a:prstGeom>
            <a:grpFill/>
            <a:ln w="9525">
              <a:solidFill>
                <a:srgbClr val="4C000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3" name="Oval 71"/>
            <p:cNvSpPr>
              <a:spLocks noChangeArrowheads="1"/>
            </p:cNvSpPr>
            <p:nvPr/>
          </p:nvSpPr>
          <p:spPr bwMode="auto">
            <a:xfrm>
              <a:off x="4512" y="3600"/>
              <a:ext cx="480" cy="432"/>
            </a:xfrm>
            <a:prstGeom prst="ellipse">
              <a:avLst/>
            </a:prstGeom>
            <a:grpFill/>
            <a:ln w="9525">
              <a:solidFill>
                <a:srgbClr val="4C000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4" name="Oval 72"/>
            <p:cNvSpPr>
              <a:spLocks noChangeArrowheads="1"/>
            </p:cNvSpPr>
            <p:nvPr/>
          </p:nvSpPr>
          <p:spPr bwMode="auto">
            <a:xfrm>
              <a:off x="4848" y="3408"/>
              <a:ext cx="480" cy="432"/>
            </a:xfrm>
            <a:prstGeom prst="ellipse">
              <a:avLst/>
            </a:prstGeom>
            <a:grpFill/>
            <a:ln w="9525">
              <a:solidFill>
                <a:srgbClr val="4C000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5" name="Oval 73"/>
            <p:cNvSpPr>
              <a:spLocks noChangeArrowheads="1"/>
            </p:cNvSpPr>
            <p:nvPr/>
          </p:nvSpPr>
          <p:spPr bwMode="auto">
            <a:xfrm>
              <a:off x="4800" y="3744"/>
              <a:ext cx="480" cy="432"/>
            </a:xfrm>
            <a:prstGeom prst="ellipse">
              <a:avLst/>
            </a:prstGeom>
            <a:grpFill/>
            <a:ln w="9525">
              <a:solidFill>
                <a:srgbClr val="4C000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6" name="Oval 74"/>
            <p:cNvSpPr>
              <a:spLocks noChangeArrowheads="1"/>
            </p:cNvSpPr>
            <p:nvPr/>
          </p:nvSpPr>
          <p:spPr bwMode="auto">
            <a:xfrm>
              <a:off x="4848" y="3024"/>
              <a:ext cx="480" cy="432"/>
            </a:xfrm>
            <a:prstGeom prst="ellipse">
              <a:avLst/>
            </a:prstGeom>
            <a:grpFill/>
            <a:ln w="9525">
              <a:solidFill>
                <a:srgbClr val="4C000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7" name="Oval 75"/>
            <p:cNvSpPr>
              <a:spLocks noChangeArrowheads="1"/>
            </p:cNvSpPr>
            <p:nvPr/>
          </p:nvSpPr>
          <p:spPr bwMode="auto">
            <a:xfrm>
              <a:off x="4272" y="3552"/>
              <a:ext cx="192" cy="144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8" name="Oval 76"/>
            <p:cNvSpPr>
              <a:spLocks noChangeArrowheads="1"/>
            </p:cNvSpPr>
            <p:nvPr/>
          </p:nvSpPr>
          <p:spPr bwMode="auto">
            <a:xfrm>
              <a:off x="4608" y="3696"/>
              <a:ext cx="192" cy="144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9" name="Oval 77"/>
            <p:cNvSpPr>
              <a:spLocks noChangeArrowheads="1"/>
            </p:cNvSpPr>
            <p:nvPr/>
          </p:nvSpPr>
          <p:spPr bwMode="auto">
            <a:xfrm>
              <a:off x="4992" y="3936"/>
              <a:ext cx="192" cy="144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0" name="Oval 78"/>
            <p:cNvSpPr>
              <a:spLocks noChangeArrowheads="1"/>
            </p:cNvSpPr>
            <p:nvPr/>
          </p:nvSpPr>
          <p:spPr bwMode="auto">
            <a:xfrm>
              <a:off x="4944" y="3504"/>
              <a:ext cx="192" cy="144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1" name="Oval 79"/>
            <p:cNvSpPr>
              <a:spLocks noChangeArrowheads="1"/>
            </p:cNvSpPr>
            <p:nvPr/>
          </p:nvSpPr>
          <p:spPr bwMode="auto">
            <a:xfrm>
              <a:off x="4656" y="3312"/>
              <a:ext cx="192" cy="144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2" name="Oval 80"/>
            <p:cNvSpPr>
              <a:spLocks noChangeArrowheads="1"/>
            </p:cNvSpPr>
            <p:nvPr/>
          </p:nvSpPr>
          <p:spPr bwMode="auto">
            <a:xfrm>
              <a:off x="5040" y="3216"/>
              <a:ext cx="192" cy="144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3" name="Oval 81"/>
            <p:cNvSpPr>
              <a:spLocks noChangeArrowheads="1"/>
            </p:cNvSpPr>
            <p:nvPr/>
          </p:nvSpPr>
          <p:spPr bwMode="auto">
            <a:xfrm>
              <a:off x="4416" y="4032"/>
              <a:ext cx="192" cy="144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" name="Oval 82"/>
            <p:cNvSpPr>
              <a:spLocks noChangeArrowheads="1"/>
            </p:cNvSpPr>
            <p:nvPr/>
          </p:nvSpPr>
          <p:spPr bwMode="auto">
            <a:xfrm>
              <a:off x="3792" y="3552"/>
              <a:ext cx="192" cy="144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5" name="Oval 83"/>
            <p:cNvSpPr>
              <a:spLocks noChangeArrowheads="1"/>
            </p:cNvSpPr>
            <p:nvPr/>
          </p:nvSpPr>
          <p:spPr bwMode="auto">
            <a:xfrm>
              <a:off x="4032" y="3792"/>
              <a:ext cx="192" cy="144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63" name="Text Box 91"/>
          <p:cNvSpPr txBox="1">
            <a:spLocks noChangeArrowheads="1"/>
          </p:cNvSpPr>
          <p:nvPr/>
        </p:nvSpPr>
        <p:spPr bwMode="auto">
          <a:xfrm>
            <a:off x="5321371" y="-11668"/>
            <a:ext cx="3810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7030A0"/>
                </a:solidFill>
              </a:rPr>
              <a:t>TUMOR</a:t>
            </a:r>
            <a:r>
              <a:rPr lang="sr-Latn-RS" dirty="0" smtClean="0">
                <a:solidFill>
                  <a:srgbClr val="7030A0"/>
                </a:solidFill>
              </a:rPr>
              <a:t> IMA</a:t>
            </a:r>
            <a:endParaRPr lang="en-US" dirty="0" smtClean="0">
              <a:solidFill>
                <a:srgbClr val="7030A0"/>
              </a:solidFill>
            </a:endParaRPr>
          </a:p>
          <a:p>
            <a:pPr algn="ctr"/>
            <a:r>
              <a:rPr lang="en-US" dirty="0" smtClean="0">
                <a:solidFill>
                  <a:srgbClr val="7030A0"/>
                </a:solidFill>
              </a:rPr>
              <a:t>MONOKLONSKO POREKLO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91" name="Text Box 91"/>
          <p:cNvSpPr txBox="1">
            <a:spLocks noChangeArrowheads="1"/>
          </p:cNvSpPr>
          <p:nvPr/>
        </p:nvSpPr>
        <p:spPr bwMode="auto">
          <a:xfrm>
            <a:off x="0" y="6150114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000" dirty="0" smtClean="0">
                <a:cs typeface="Arial" pitchFamily="34" charset="0"/>
              </a:rPr>
              <a:t>T</a:t>
            </a:r>
            <a:r>
              <a:rPr lang="sr-Latn-RS" sz="2000" dirty="0" smtClean="0">
                <a:cs typeface="Arial" pitchFamily="34" charset="0"/>
              </a:rPr>
              <a:t>o znači da sve tumorske ćelije potiču od jedne</a:t>
            </a:r>
            <a:r>
              <a:rPr lang="en-US" sz="2000" dirty="0" smtClean="0">
                <a:cs typeface="Arial" pitchFamily="34" charset="0"/>
              </a:rPr>
              <a:t> </a:t>
            </a:r>
            <a:r>
              <a:rPr lang="sr-Latn-RS" sz="2000" dirty="0" smtClean="0">
                <a:cs typeface="Arial" pitchFamily="34" charset="0"/>
              </a:rPr>
              <a:t>ćelije kojoj se dogodila transformacija koja joj je omogućila da se nekontrolisano deli. </a:t>
            </a:r>
            <a:endParaRPr lang="en-US" sz="2000" dirty="0">
              <a:cs typeface="Arial" pitchFamily="34" charset="0"/>
            </a:endParaRPr>
          </a:p>
        </p:txBody>
      </p:sp>
      <p:sp>
        <p:nvSpPr>
          <p:cNvPr id="92" name="Line 53"/>
          <p:cNvSpPr>
            <a:spLocks noChangeShapeType="1"/>
          </p:cNvSpPr>
          <p:nvPr/>
        </p:nvSpPr>
        <p:spPr bwMode="auto">
          <a:xfrm flipH="1">
            <a:off x="1295400" y="381000"/>
            <a:ext cx="685800" cy="53340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Line 53"/>
          <p:cNvSpPr>
            <a:spLocks noChangeShapeType="1"/>
          </p:cNvSpPr>
          <p:nvPr/>
        </p:nvSpPr>
        <p:spPr bwMode="auto">
          <a:xfrm flipH="1">
            <a:off x="2819400" y="1295400"/>
            <a:ext cx="609600" cy="68580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7" name="Group 88"/>
          <p:cNvGrpSpPr>
            <a:grpSpLocks/>
          </p:cNvGrpSpPr>
          <p:nvPr/>
        </p:nvGrpSpPr>
        <p:grpSpPr bwMode="auto">
          <a:xfrm>
            <a:off x="2209800" y="1905000"/>
            <a:ext cx="1103489" cy="1371600"/>
            <a:chOff x="1200" y="1008"/>
            <a:chExt cx="1104" cy="1104"/>
          </a:xfrm>
        </p:grpSpPr>
        <p:sp>
          <p:nvSpPr>
            <p:cNvPr id="88" name="Oval 6"/>
            <p:cNvSpPr>
              <a:spLocks noChangeArrowheads="1"/>
            </p:cNvSpPr>
            <p:nvPr/>
          </p:nvSpPr>
          <p:spPr bwMode="auto">
            <a:xfrm>
              <a:off x="1488" y="1680"/>
              <a:ext cx="480" cy="432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Oval 9"/>
            <p:cNvSpPr>
              <a:spLocks noChangeArrowheads="1"/>
            </p:cNvSpPr>
            <p:nvPr/>
          </p:nvSpPr>
          <p:spPr bwMode="auto">
            <a:xfrm>
              <a:off x="1200" y="1344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Oval 19"/>
            <p:cNvSpPr>
              <a:spLocks noChangeArrowheads="1"/>
            </p:cNvSpPr>
            <p:nvPr/>
          </p:nvSpPr>
          <p:spPr bwMode="auto">
            <a:xfrm>
              <a:off x="1488" y="1056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Oval 20"/>
            <p:cNvSpPr>
              <a:spLocks noChangeArrowheads="1"/>
            </p:cNvSpPr>
            <p:nvPr/>
          </p:nvSpPr>
          <p:spPr bwMode="auto">
            <a:xfrm>
              <a:off x="1824" y="1008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Oval 21"/>
            <p:cNvSpPr>
              <a:spLocks noChangeArrowheads="1"/>
            </p:cNvSpPr>
            <p:nvPr/>
          </p:nvSpPr>
          <p:spPr bwMode="auto">
            <a:xfrm>
              <a:off x="1632" y="1392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Oval 22"/>
            <p:cNvSpPr>
              <a:spLocks noChangeArrowheads="1"/>
            </p:cNvSpPr>
            <p:nvPr/>
          </p:nvSpPr>
          <p:spPr bwMode="auto">
            <a:xfrm>
              <a:off x="1488" y="1680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Oval 23"/>
            <p:cNvSpPr>
              <a:spLocks noChangeArrowheads="1"/>
            </p:cNvSpPr>
            <p:nvPr/>
          </p:nvSpPr>
          <p:spPr bwMode="auto">
            <a:xfrm>
              <a:off x="1505" y="1069"/>
              <a:ext cx="480" cy="432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9525">
              <a:solidFill>
                <a:srgbClr val="984C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Oval 24"/>
            <p:cNvSpPr>
              <a:spLocks noChangeArrowheads="1"/>
            </p:cNvSpPr>
            <p:nvPr/>
          </p:nvSpPr>
          <p:spPr bwMode="auto">
            <a:xfrm>
              <a:off x="1968" y="1104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Oval 25"/>
            <p:cNvSpPr>
              <a:spLocks noChangeArrowheads="1"/>
            </p:cNvSpPr>
            <p:nvPr/>
          </p:nvSpPr>
          <p:spPr bwMode="auto">
            <a:xfrm>
              <a:off x="1584" y="1200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Oval 26"/>
            <p:cNvSpPr>
              <a:spLocks noChangeArrowheads="1"/>
            </p:cNvSpPr>
            <p:nvPr/>
          </p:nvSpPr>
          <p:spPr bwMode="auto">
            <a:xfrm>
              <a:off x="1776" y="1488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Oval 27"/>
            <p:cNvSpPr>
              <a:spLocks noChangeArrowheads="1"/>
            </p:cNvSpPr>
            <p:nvPr/>
          </p:nvSpPr>
          <p:spPr bwMode="auto">
            <a:xfrm>
              <a:off x="1296" y="1488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Oval 28"/>
            <p:cNvSpPr>
              <a:spLocks noChangeArrowheads="1"/>
            </p:cNvSpPr>
            <p:nvPr/>
          </p:nvSpPr>
          <p:spPr bwMode="auto">
            <a:xfrm>
              <a:off x="1584" y="1824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Oval 29"/>
            <p:cNvSpPr>
              <a:spLocks noChangeArrowheads="1"/>
            </p:cNvSpPr>
            <p:nvPr/>
          </p:nvSpPr>
          <p:spPr bwMode="auto">
            <a:xfrm>
              <a:off x="1581" y="1192"/>
              <a:ext cx="192" cy="144"/>
            </a:xfrm>
            <a:prstGeom prst="ellipse">
              <a:avLst/>
            </a:prstGeom>
            <a:solidFill>
              <a:srgbClr val="C65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6" name="Group 88"/>
          <p:cNvGrpSpPr>
            <a:grpSpLocks/>
          </p:cNvGrpSpPr>
          <p:nvPr/>
        </p:nvGrpSpPr>
        <p:grpSpPr bwMode="auto">
          <a:xfrm>
            <a:off x="1600200" y="1524000"/>
            <a:ext cx="1103489" cy="1371600"/>
            <a:chOff x="1200" y="1008"/>
            <a:chExt cx="1104" cy="1104"/>
          </a:xfrm>
        </p:grpSpPr>
        <p:sp>
          <p:nvSpPr>
            <p:cNvPr id="107" name="Oval 6"/>
            <p:cNvSpPr>
              <a:spLocks noChangeArrowheads="1"/>
            </p:cNvSpPr>
            <p:nvPr/>
          </p:nvSpPr>
          <p:spPr bwMode="auto">
            <a:xfrm>
              <a:off x="1488" y="1680"/>
              <a:ext cx="480" cy="432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Oval 9"/>
            <p:cNvSpPr>
              <a:spLocks noChangeArrowheads="1"/>
            </p:cNvSpPr>
            <p:nvPr/>
          </p:nvSpPr>
          <p:spPr bwMode="auto">
            <a:xfrm>
              <a:off x="1200" y="1344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Oval 19"/>
            <p:cNvSpPr>
              <a:spLocks noChangeArrowheads="1"/>
            </p:cNvSpPr>
            <p:nvPr/>
          </p:nvSpPr>
          <p:spPr bwMode="auto">
            <a:xfrm>
              <a:off x="1505" y="1069"/>
              <a:ext cx="463" cy="419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Oval 20"/>
            <p:cNvSpPr>
              <a:spLocks noChangeArrowheads="1"/>
            </p:cNvSpPr>
            <p:nvPr/>
          </p:nvSpPr>
          <p:spPr bwMode="auto">
            <a:xfrm>
              <a:off x="1824" y="1008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Oval 21"/>
            <p:cNvSpPr>
              <a:spLocks noChangeArrowheads="1"/>
            </p:cNvSpPr>
            <p:nvPr/>
          </p:nvSpPr>
          <p:spPr bwMode="auto">
            <a:xfrm>
              <a:off x="1632" y="1392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Oval 22"/>
            <p:cNvSpPr>
              <a:spLocks noChangeArrowheads="1"/>
            </p:cNvSpPr>
            <p:nvPr/>
          </p:nvSpPr>
          <p:spPr bwMode="auto">
            <a:xfrm>
              <a:off x="1488" y="1680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Oval 24"/>
            <p:cNvSpPr>
              <a:spLocks noChangeArrowheads="1"/>
            </p:cNvSpPr>
            <p:nvPr/>
          </p:nvSpPr>
          <p:spPr bwMode="auto">
            <a:xfrm>
              <a:off x="1968" y="1104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Oval 25"/>
            <p:cNvSpPr>
              <a:spLocks noChangeArrowheads="1"/>
            </p:cNvSpPr>
            <p:nvPr/>
          </p:nvSpPr>
          <p:spPr bwMode="auto">
            <a:xfrm>
              <a:off x="1584" y="1200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Oval 26"/>
            <p:cNvSpPr>
              <a:spLocks noChangeArrowheads="1"/>
            </p:cNvSpPr>
            <p:nvPr/>
          </p:nvSpPr>
          <p:spPr bwMode="auto">
            <a:xfrm>
              <a:off x="1776" y="1488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Oval 27"/>
            <p:cNvSpPr>
              <a:spLocks noChangeArrowheads="1"/>
            </p:cNvSpPr>
            <p:nvPr/>
          </p:nvSpPr>
          <p:spPr bwMode="auto">
            <a:xfrm>
              <a:off x="1296" y="1488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Oval 28"/>
            <p:cNvSpPr>
              <a:spLocks noChangeArrowheads="1"/>
            </p:cNvSpPr>
            <p:nvPr/>
          </p:nvSpPr>
          <p:spPr bwMode="auto">
            <a:xfrm>
              <a:off x="1584" y="1824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8" name="Group 88"/>
          <p:cNvGrpSpPr>
            <a:grpSpLocks/>
          </p:cNvGrpSpPr>
          <p:nvPr/>
        </p:nvGrpSpPr>
        <p:grpSpPr bwMode="auto">
          <a:xfrm>
            <a:off x="2590800" y="2286000"/>
            <a:ext cx="1103489" cy="1371600"/>
            <a:chOff x="1200" y="1008"/>
            <a:chExt cx="1104" cy="1104"/>
          </a:xfrm>
        </p:grpSpPr>
        <p:sp>
          <p:nvSpPr>
            <p:cNvPr id="119" name="Oval 6"/>
            <p:cNvSpPr>
              <a:spLocks noChangeArrowheads="1"/>
            </p:cNvSpPr>
            <p:nvPr/>
          </p:nvSpPr>
          <p:spPr bwMode="auto">
            <a:xfrm>
              <a:off x="1488" y="1680"/>
              <a:ext cx="480" cy="432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Oval 9"/>
            <p:cNvSpPr>
              <a:spLocks noChangeArrowheads="1"/>
            </p:cNvSpPr>
            <p:nvPr/>
          </p:nvSpPr>
          <p:spPr bwMode="auto">
            <a:xfrm>
              <a:off x="1200" y="1344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Oval 19"/>
            <p:cNvSpPr>
              <a:spLocks noChangeArrowheads="1"/>
            </p:cNvSpPr>
            <p:nvPr/>
          </p:nvSpPr>
          <p:spPr bwMode="auto">
            <a:xfrm>
              <a:off x="1488" y="1056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Oval 20"/>
            <p:cNvSpPr>
              <a:spLocks noChangeArrowheads="1"/>
            </p:cNvSpPr>
            <p:nvPr/>
          </p:nvSpPr>
          <p:spPr bwMode="auto">
            <a:xfrm>
              <a:off x="1824" y="1008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Oval 21"/>
            <p:cNvSpPr>
              <a:spLocks noChangeArrowheads="1"/>
            </p:cNvSpPr>
            <p:nvPr/>
          </p:nvSpPr>
          <p:spPr bwMode="auto">
            <a:xfrm>
              <a:off x="1632" y="1392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Oval 22"/>
            <p:cNvSpPr>
              <a:spLocks noChangeArrowheads="1"/>
            </p:cNvSpPr>
            <p:nvPr/>
          </p:nvSpPr>
          <p:spPr bwMode="auto">
            <a:xfrm>
              <a:off x="1488" y="1680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Oval 24"/>
            <p:cNvSpPr>
              <a:spLocks noChangeArrowheads="1"/>
            </p:cNvSpPr>
            <p:nvPr/>
          </p:nvSpPr>
          <p:spPr bwMode="auto">
            <a:xfrm>
              <a:off x="1968" y="1104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Oval 25"/>
            <p:cNvSpPr>
              <a:spLocks noChangeArrowheads="1"/>
            </p:cNvSpPr>
            <p:nvPr/>
          </p:nvSpPr>
          <p:spPr bwMode="auto">
            <a:xfrm>
              <a:off x="1584" y="1200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" name="Oval 26"/>
            <p:cNvSpPr>
              <a:spLocks noChangeArrowheads="1"/>
            </p:cNvSpPr>
            <p:nvPr/>
          </p:nvSpPr>
          <p:spPr bwMode="auto">
            <a:xfrm>
              <a:off x="1776" y="1488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Oval 27"/>
            <p:cNvSpPr>
              <a:spLocks noChangeArrowheads="1"/>
            </p:cNvSpPr>
            <p:nvPr/>
          </p:nvSpPr>
          <p:spPr bwMode="auto">
            <a:xfrm>
              <a:off x="1296" y="1488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Oval 28"/>
            <p:cNvSpPr>
              <a:spLocks noChangeArrowheads="1"/>
            </p:cNvSpPr>
            <p:nvPr/>
          </p:nvSpPr>
          <p:spPr bwMode="auto">
            <a:xfrm>
              <a:off x="1584" y="1824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0" name="Group 88"/>
          <p:cNvGrpSpPr>
            <a:grpSpLocks/>
          </p:cNvGrpSpPr>
          <p:nvPr/>
        </p:nvGrpSpPr>
        <p:grpSpPr bwMode="auto">
          <a:xfrm>
            <a:off x="0" y="0"/>
            <a:ext cx="1103489" cy="1371600"/>
            <a:chOff x="1200" y="1008"/>
            <a:chExt cx="1104" cy="1104"/>
          </a:xfrm>
        </p:grpSpPr>
        <p:sp>
          <p:nvSpPr>
            <p:cNvPr id="131" name="Oval 6"/>
            <p:cNvSpPr>
              <a:spLocks noChangeArrowheads="1"/>
            </p:cNvSpPr>
            <p:nvPr/>
          </p:nvSpPr>
          <p:spPr bwMode="auto">
            <a:xfrm>
              <a:off x="1488" y="1680"/>
              <a:ext cx="480" cy="432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Oval 9"/>
            <p:cNvSpPr>
              <a:spLocks noChangeArrowheads="1"/>
            </p:cNvSpPr>
            <p:nvPr/>
          </p:nvSpPr>
          <p:spPr bwMode="auto">
            <a:xfrm>
              <a:off x="1200" y="1344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" name="Oval 19"/>
            <p:cNvSpPr>
              <a:spLocks noChangeArrowheads="1"/>
            </p:cNvSpPr>
            <p:nvPr/>
          </p:nvSpPr>
          <p:spPr bwMode="auto">
            <a:xfrm>
              <a:off x="1488" y="1056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" name="Oval 20"/>
            <p:cNvSpPr>
              <a:spLocks noChangeArrowheads="1"/>
            </p:cNvSpPr>
            <p:nvPr/>
          </p:nvSpPr>
          <p:spPr bwMode="auto">
            <a:xfrm>
              <a:off x="1824" y="1008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" name="Oval 21"/>
            <p:cNvSpPr>
              <a:spLocks noChangeArrowheads="1"/>
            </p:cNvSpPr>
            <p:nvPr/>
          </p:nvSpPr>
          <p:spPr bwMode="auto">
            <a:xfrm>
              <a:off x="1632" y="1392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" name="Oval 22"/>
            <p:cNvSpPr>
              <a:spLocks noChangeArrowheads="1"/>
            </p:cNvSpPr>
            <p:nvPr/>
          </p:nvSpPr>
          <p:spPr bwMode="auto">
            <a:xfrm>
              <a:off x="1488" y="1680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" name="Oval 24"/>
            <p:cNvSpPr>
              <a:spLocks noChangeArrowheads="1"/>
            </p:cNvSpPr>
            <p:nvPr/>
          </p:nvSpPr>
          <p:spPr bwMode="auto">
            <a:xfrm>
              <a:off x="1968" y="1104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Oval 25"/>
            <p:cNvSpPr>
              <a:spLocks noChangeArrowheads="1"/>
            </p:cNvSpPr>
            <p:nvPr/>
          </p:nvSpPr>
          <p:spPr bwMode="auto">
            <a:xfrm>
              <a:off x="1584" y="1200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" name="Oval 26"/>
            <p:cNvSpPr>
              <a:spLocks noChangeArrowheads="1"/>
            </p:cNvSpPr>
            <p:nvPr/>
          </p:nvSpPr>
          <p:spPr bwMode="auto">
            <a:xfrm>
              <a:off x="1776" y="1488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Oval 27"/>
            <p:cNvSpPr>
              <a:spLocks noChangeArrowheads="1"/>
            </p:cNvSpPr>
            <p:nvPr/>
          </p:nvSpPr>
          <p:spPr bwMode="auto">
            <a:xfrm>
              <a:off x="1296" y="1488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" name="Oval 28"/>
            <p:cNvSpPr>
              <a:spLocks noChangeArrowheads="1"/>
            </p:cNvSpPr>
            <p:nvPr/>
          </p:nvSpPr>
          <p:spPr bwMode="auto">
            <a:xfrm>
              <a:off x="1584" y="1824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6" name="Group 88"/>
          <p:cNvGrpSpPr>
            <a:grpSpLocks/>
          </p:cNvGrpSpPr>
          <p:nvPr/>
        </p:nvGrpSpPr>
        <p:grpSpPr bwMode="auto">
          <a:xfrm rot="14182686">
            <a:off x="4204497" y="3542159"/>
            <a:ext cx="1332089" cy="1295400"/>
            <a:chOff x="1200" y="1008"/>
            <a:chExt cx="1104" cy="1104"/>
          </a:xfrm>
        </p:grpSpPr>
        <p:sp>
          <p:nvSpPr>
            <p:cNvPr id="167" name="Oval 6"/>
            <p:cNvSpPr>
              <a:spLocks noChangeArrowheads="1"/>
            </p:cNvSpPr>
            <p:nvPr/>
          </p:nvSpPr>
          <p:spPr bwMode="auto">
            <a:xfrm>
              <a:off x="1488" y="1680"/>
              <a:ext cx="480" cy="432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" name="Oval 9"/>
            <p:cNvSpPr>
              <a:spLocks noChangeArrowheads="1"/>
            </p:cNvSpPr>
            <p:nvPr/>
          </p:nvSpPr>
          <p:spPr bwMode="auto">
            <a:xfrm>
              <a:off x="1200" y="1344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" name="Oval 19"/>
            <p:cNvSpPr>
              <a:spLocks noChangeArrowheads="1"/>
            </p:cNvSpPr>
            <p:nvPr/>
          </p:nvSpPr>
          <p:spPr bwMode="auto">
            <a:xfrm>
              <a:off x="1488" y="1056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" name="Oval 20"/>
            <p:cNvSpPr>
              <a:spLocks noChangeArrowheads="1"/>
            </p:cNvSpPr>
            <p:nvPr/>
          </p:nvSpPr>
          <p:spPr bwMode="auto">
            <a:xfrm>
              <a:off x="1824" y="1008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" name="Oval 21"/>
            <p:cNvSpPr>
              <a:spLocks noChangeArrowheads="1"/>
            </p:cNvSpPr>
            <p:nvPr/>
          </p:nvSpPr>
          <p:spPr bwMode="auto">
            <a:xfrm>
              <a:off x="1632" y="1392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" name="Oval 22"/>
            <p:cNvSpPr>
              <a:spLocks noChangeArrowheads="1"/>
            </p:cNvSpPr>
            <p:nvPr/>
          </p:nvSpPr>
          <p:spPr bwMode="auto">
            <a:xfrm>
              <a:off x="1488" y="1680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" name="Oval 24"/>
            <p:cNvSpPr>
              <a:spLocks noChangeArrowheads="1"/>
            </p:cNvSpPr>
            <p:nvPr/>
          </p:nvSpPr>
          <p:spPr bwMode="auto">
            <a:xfrm>
              <a:off x="1968" y="1104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" name="Oval 25"/>
            <p:cNvSpPr>
              <a:spLocks noChangeArrowheads="1"/>
            </p:cNvSpPr>
            <p:nvPr/>
          </p:nvSpPr>
          <p:spPr bwMode="auto">
            <a:xfrm>
              <a:off x="1584" y="1200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" name="Oval 26"/>
            <p:cNvSpPr>
              <a:spLocks noChangeArrowheads="1"/>
            </p:cNvSpPr>
            <p:nvPr/>
          </p:nvSpPr>
          <p:spPr bwMode="auto">
            <a:xfrm>
              <a:off x="1776" y="1488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6" name="Oval 27"/>
            <p:cNvSpPr>
              <a:spLocks noChangeArrowheads="1"/>
            </p:cNvSpPr>
            <p:nvPr/>
          </p:nvSpPr>
          <p:spPr bwMode="auto">
            <a:xfrm>
              <a:off x="1296" y="1488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7" name="Oval 28"/>
            <p:cNvSpPr>
              <a:spLocks noChangeArrowheads="1"/>
            </p:cNvSpPr>
            <p:nvPr/>
          </p:nvSpPr>
          <p:spPr bwMode="auto">
            <a:xfrm>
              <a:off x="1584" y="1824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8" name="Curved Up Arrow 177"/>
          <p:cNvSpPr/>
          <p:nvPr/>
        </p:nvSpPr>
        <p:spPr>
          <a:xfrm rot="2180492">
            <a:off x="471529" y="2197110"/>
            <a:ext cx="1382634" cy="7315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91" name="Group 88"/>
          <p:cNvGrpSpPr>
            <a:grpSpLocks/>
          </p:cNvGrpSpPr>
          <p:nvPr/>
        </p:nvGrpSpPr>
        <p:grpSpPr bwMode="auto">
          <a:xfrm>
            <a:off x="5562600" y="4114800"/>
            <a:ext cx="1332089" cy="1295400"/>
            <a:chOff x="1200" y="1008"/>
            <a:chExt cx="1104" cy="1104"/>
          </a:xfrm>
        </p:grpSpPr>
        <p:sp>
          <p:nvSpPr>
            <p:cNvPr id="192" name="Oval 6"/>
            <p:cNvSpPr>
              <a:spLocks noChangeArrowheads="1"/>
            </p:cNvSpPr>
            <p:nvPr/>
          </p:nvSpPr>
          <p:spPr bwMode="auto">
            <a:xfrm>
              <a:off x="1488" y="1680"/>
              <a:ext cx="480" cy="432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" name="Oval 9"/>
            <p:cNvSpPr>
              <a:spLocks noChangeArrowheads="1"/>
            </p:cNvSpPr>
            <p:nvPr/>
          </p:nvSpPr>
          <p:spPr bwMode="auto">
            <a:xfrm>
              <a:off x="1200" y="1344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" name="Oval 19"/>
            <p:cNvSpPr>
              <a:spLocks noChangeArrowheads="1"/>
            </p:cNvSpPr>
            <p:nvPr/>
          </p:nvSpPr>
          <p:spPr bwMode="auto">
            <a:xfrm>
              <a:off x="1488" y="1056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" name="Oval 20"/>
            <p:cNvSpPr>
              <a:spLocks noChangeArrowheads="1"/>
            </p:cNvSpPr>
            <p:nvPr/>
          </p:nvSpPr>
          <p:spPr bwMode="auto">
            <a:xfrm>
              <a:off x="1824" y="1008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" name="Oval 21"/>
            <p:cNvSpPr>
              <a:spLocks noChangeArrowheads="1"/>
            </p:cNvSpPr>
            <p:nvPr/>
          </p:nvSpPr>
          <p:spPr bwMode="auto">
            <a:xfrm>
              <a:off x="1632" y="1392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7" name="Oval 22"/>
            <p:cNvSpPr>
              <a:spLocks noChangeArrowheads="1"/>
            </p:cNvSpPr>
            <p:nvPr/>
          </p:nvSpPr>
          <p:spPr bwMode="auto">
            <a:xfrm>
              <a:off x="1488" y="1680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" name="Oval 24"/>
            <p:cNvSpPr>
              <a:spLocks noChangeArrowheads="1"/>
            </p:cNvSpPr>
            <p:nvPr/>
          </p:nvSpPr>
          <p:spPr bwMode="auto">
            <a:xfrm>
              <a:off x="1968" y="1104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" name="Oval 25"/>
            <p:cNvSpPr>
              <a:spLocks noChangeArrowheads="1"/>
            </p:cNvSpPr>
            <p:nvPr/>
          </p:nvSpPr>
          <p:spPr bwMode="auto">
            <a:xfrm>
              <a:off x="1584" y="1200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0" name="Oval 26"/>
            <p:cNvSpPr>
              <a:spLocks noChangeArrowheads="1"/>
            </p:cNvSpPr>
            <p:nvPr/>
          </p:nvSpPr>
          <p:spPr bwMode="auto">
            <a:xfrm>
              <a:off x="1776" y="1488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" name="Oval 27"/>
            <p:cNvSpPr>
              <a:spLocks noChangeArrowheads="1"/>
            </p:cNvSpPr>
            <p:nvPr/>
          </p:nvSpPr>
          <p:spPr bwMode="auto">
            <a:xfrm>
              <a:off x="1296" y="1488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" name="Oval 28"/>
            <p:cNvSpPr>
              <a:spLocks noChangeArrowheads="1"/>
            </p:cNvSpPr>
            <p:nvPr/>
          </p:nvSpPr>
          <p:spPr bwMode="auto">
            <a:xfrm>
              <a:off x="1584" y="1824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3" name="Group 88"/>
          <p:cNvGrpSpPr>
            <a:grpSpLocks/>
          </p:cNvGrpSpPr>
          <p:nvPr/>
        </p:nvGrpSpPr>
        <p:grpSpPr bwMode="auto">
          <a:xfrm rot="14264878">
            <a:off x="7132866" y="4741284"/>
            <a:ext cx="1332089" cy="1455878"/>
            <a:chOff x="1200" y="1008"/>
            <a:chExt cx="1104" cy="1104"/>
          </a:xfrm>
        </p:grpSpPr>
        <p:sp>
          <p:nvSpPr>
            <p:cNvPr id="204" name="Oval 6"/>
            <p:cNvSpPr>
              <a:spLocks noChangeArrowheads="1"/>
            </p:cNvSpPr>
            <p:nvPr/>
          </p:nvSpPr>
          <p:spPr bwMode="auto">
            <a:xfrm>
              <a:off x="1488" y="1680"/>
              <a:ext cx="480" cy="432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" name="Oval 9"/>
            <p:cNvSpPr>
              <a:spLocks noChangeArrowheads="1"/>
            </p:cNvSpPr>
            <p:nvPr/>
          </p:nvSpPr>
          <p:spPr bwMode="auto">
            <a:xfrm>
              <a:off x="1200" y="1344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" name="Oval 19"/>
            <p:cNvSpPr>
              <a:spLocks noChangeArrowheads="1"/>
            </p:cNvSpPr>
            <p:nvPr/>
          </p:nvSpPr>
          <p:spPr bwMode="auto">
            <a:xfrm>
              <a:off x="1488" y="1056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" name="Oval 20"/>
            <p:cNvSpPr>
              <a:spLocks noChangeArrowheads="1"/>
            </p:cNvSpPr>
            <p:nvPr/>
          </p:nvSpPr>
          <p:spPr bwMode="auto">
            <a:xfrm>
              <a:off x="1824" y="1008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" name="Oval 21"/>
            <p:cNvSpPr>
              <a:spLocks noChangeArrowheads="1"/>
            </p:cNvSpPr>
            <p:nvPr/>
          </p:nvSpPr>
          <p:spPr bwMode="auto">
            <a:xfrm>
              <a:off x="1632" y="1392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" name="Oval 22"/>
            <p:cNvSpPr>
              <a:spLocks noChangeArrowheads="1"/>
            </p:cNvSpPr>
            <p:nvPr/>
          </p:nvSpPr>
          <p:spPr bwMode="auto">
            <a:xfrm>
              <a:off x="1488" y="1680"/>
              <a:ext cx="480" cy="432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" name="Oval 24"/>
            <p:cNvSpPr>
              <a:spLocks noChangeArrowheads="1"/>
            </p:cNvSpPr>
            <p:nvPr/>
          </p:nvSpPr>
          <p:spPr bwMode="auto">
            <a:xfrm>
              <a:off x="1968" y="1104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" name="Oval 25"/>
            <p:cNvSpPr>
              <a:spLocks noChangeArrowheads="1"/>
            </p:cNvSpPr>
            <p:nvPr/>
          </p:nvSpPr>
          <p:spPr bwMode="auto">
            <a:xfrm>
              <a:off x="1584" y="1200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" name="Oval 26"/>
            <p:cNvSpPr>
              <a:spLocks noChangeArrowheads="1"/>
            </p:cNvSpPr>
            <p:nvPr/>
          </p:nvSpPr>
          <p:spPr bwMode="auto">
            <a:xfrm>
              <a:off x="1776" y="1488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" name="Oval 27"/>
            <p:cNvSpPr>
              <a:spLocks noChangeArrowheads="1"/>
            </p:cNvSpPr>
            <p:nvPr/>
          </p:nvSpPr>
          <p:spPr bwMode="auto">
            <a:xfrm>
              <a:off x="1296" y="1488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" name="Oval 28"/>
            <p:cNvSpPr>
              <a:spLocks noChangeArrowheads="1"/>
            </p:cNvSpPr>
            <p:nvPr/>
          </p:nvSpPr>
          <p:spPr bwMode="auto">
            <a:xfrm>
              <a:off x="1584" y="1824"/>
              <a:ext cx="192" cy="144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" name="Curved Up Arrow 214"/>
          <p:cNvSpPr/>
          <p:nvPr/>
        </p:nvSpPr>
        <p:spPr>
          <a:xfrm rot="2180492">
            <a:off x="2596887" y="3996132"/>
            <a:ext cx="1382634" cy="7315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6" name="Curved Up Arrow 215"/>
          <p:cNvSpPr/>
          <p:nvPr/>
        </p:nvSpPr>
        <p:spPr>
          <a:xfrm rot="2180492">
            <a:off x="4654286" y="5139132"/>
            <a:ext cx="1382634" cy="7315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1905000" y="152400"/>
            <a:ext cx="17340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b="1" dirty="0" smtClean="0"/>
              <a:t> normalna ćelija</a:t>
            </a:r>
            <a:endParaRPr lang="en-US" dirty="0"/>
          </a:p>
        </p:txBody>
      </p:sp>
      <p:sp>
        <p:nvSpPr>
          <p:cNvPr id="180" name="Rectangle 179"/>
          <p:cNvSpPr/>
          <p:nvPr/>
        </p:nvSpPr>
        <p:spPr>
          <a:xfrm>
            <a:off x="3352800" y="1066800"/>
            <a:ext cx="2595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b="1" dirty="0" smtClean="0"/>
              <a:t> maligno izmenjena ćelija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91309" y="2301433"/>
            <a:ext cx="30344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RS" b="1" dirty="0"/>
              <a:t>u</a:t>
            </a:r>
            <a:r>
              <a:rPr lang="sr-Latn-RS" b="1" dirty="0" smtClean="0"/>
              <a:t>množavanje tumorskih </a:t>
            </a:r>
            <a:r>
              <a:rPr lang="en-US" b="1" dirty="0" err="1" smtClean="0"/>
              <a:t>ćelija</a:t>
            </a:r>
            <a:endParaRPr lang="en-US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2377" y="2627862"/>
            <a:ext cx="964100" cy="6205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7077517" y="2640511"/>
            <a:ext cx="881964" cy="961486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381000" y="4419600"/>
            <a:ext cx="7620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sr-Latn-RS" sz="2400" dirty="0" smtClean="0"/>
              <a:t>  I - </a:t>
            </a:r>
            <a:r>
              <a:rPr lang="en-US" sz="2400" dirty="0" smtClean="0"/>
              <a:t>PROTOONKOGENI</a:t>
            </a:r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US" sz="2800" dirty="0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457200" y="4876800"/>
            <a:ext cx="7391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sr-Latn-RS" sz="2400" dirty="0" smtClean="0"/>
              <a:t> II - </a:t>
            </a:r>
            <a:r>
              <a:rPr lang="en-US" sz="2400" dirty="0" smtClean="0"/>
              <a:t>TUMOR-SUPRESORSKI </a:t>
            </a:r>
            <a:r>
              <a:rPr lang="en-US" sz="2400" dirty="0"/>
              <a:t>GENI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533400" y="5334000"/>
            <a:ext cx="6553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sr-Latn-RS" sz="2400" dirty="0" smtClean="0"/>
              <a:t>III - </a:t>
            </a:r>
            <a:r>
              <a:rPr lang="en-US" sz="2400" dirty="0" smtClean="0"/>
              <a:t>GENI </a:t>
            </a:r>
            <a:r>
              <a:rPr lang="en-US" sz="2400" dirty="0"/>
              <a:t>MUTATORI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3810000"/>
            <a:ext cx="7543800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sr-Latn-RS" sz="2400" u="sng" dirty="0" smtClean="0">
                <a:solidFill>
                  <a:srgbClr val="C00000"/>
                </a:solidFill>
              </a:rPr>
              <a:t> </a:t>
            </a:r>
            <a:r>
              <a:rPr lang="en-US" sz="2400" u="sng" dirty="0" smtClean="0">
                <a:solidFill>
                  <a:srgbClr val="C00000"/>
                </a:solidFill>
              </a:rPr>
              <a:t>T</a:t>
            </a:r>
            <a:r>
              <a:rPr lang="sr-Latn-RS" sz="2400" u="sng" dirty="0" smtClean="0">
                <a:solidFill>
                  <a:srgbClr val="C00000"/>
                </a:solidFill>
              </a:rPr>
              <a:t>ri grupe gena u genomu imaju tumorogeni potencijal:</a:t>
            </a:r>
            <a:endParaRPr lang="en-US" sz="2400" u="sng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457200"/>
            <a:ext cx="84582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sr-Latn-RS" sz="2400" dirty="0" smtClean="0"/>
              <a:t> </a:t>
            </a:r>
            <a:r>
              <a:rPr lang="sr-Latn-RS" sz="2400" dirty="0"/>
              <a:t> T</a:t>
            </a:r>
            <a:r>
              <a:rPr lang="sr-Latn-RS" sz="2400" dirty="0" smtClean="0"/>
              <a:t>umorsku ćeliju karakteriše </a:t>
            </a:r>
            <a:r>
              <a:rPr lang="sr-Latn-RS" sz="2400" u="sng" dirty="0" smtClean="0">
                <a:solidFill>
                  <a:srgbClr val="C00000"/>
                </a:solidFill>
              </a:rPr>
              <a:t>promena aktivnosti gena</a:t>
            </a:r>
            <a:r>
              <a:rPr lang="sr-Latn-RS" sz="2400" dirty="0" smtClean="0">
                <a:solidFill>
                  <a:srgbClr val="C00000"/>
                </a:solidFill>
              </a:rPr>
              <a:t> </a:t>
            </a:r>
            <a:r>
              <a:rPr lang="sr-Latn-RS" sz="2400" dirty="0" smtClean="0"/>
              <a:t>koji upravljaju: </a:t>
            </a:r>
          </a:p>
          <a:p>
            <a:pPr algn="just">
              <a:buFontTx/>
              <a:buChar char="-"/>
            </a:pPr>
            <a:r>
              <a:rPr lang="sr-Latn-RS" sz="2400" dirty="0" smtClean="0"/>
              <a:t> ćelijskom deobom, </a:t>
            </a:r>
          </a:p>
          <a:p>
            <a:pPr algn="just">
              <a:buFontTx/>
              <a:buChar char="-"/>
            </a:pPr>
            <a:r>
              <a:rPr lang="sr-Latn-RS" sz="2400" dirty="0" smtClean="0"/>
              <a:t> ćelijskom diferencijaciom, i </a:t>
            </a:r>
          </a:p>
          <a:p>
            <a:pPr algn="just">
              <a:buFontTx/>
              <a:buChar char="-"/>
            </a:pPr>
            <a:r>
              <a:rPr lang="sr-Latn-RS" sz="2400" dirty="0" smtClean="0"/>
              <a:t> programiranom ćelijskom smrti (apoptoza).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304800" y="2743200"/>
            <a:ext cx="8610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sr-Latn-RS" sz="2400" dirty="0" smtClean="0"/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O</a:t>
            </a:r>
            <a:r>
              <a:rPr lang="sr-Latn-RS" sz="2400" dirty="0" smtClean="0">
                <a:solidFill>
                  <a:srgbClr val="C00000"/>
                </a:solidFill>
              </a:rPr>
              <a:t>vi geni </a:t>
            </a:r>
            <a:r>
              <a:rPr lang="sr-Latn-RS" sz="2400" dirty="0" smtClean="0"/>
              <a:t>imaju </a:t>
            </a:r>
            <a:r>
              <a:rPr lang="sr-Latn-RS" sz="2400" dirty="0" smtClean="0">
                <a:solidFill>
                  <a:srgbClr val="0070C0"/>
                </a:solidFill>
              </a:rPr>
              <a:t>tumorogeni potencijal</a:t>
            </a:r>
            <a:r>
              <a:rPr lang="sr-Latn-RS" sz="2400" dirty="0" smtClean="0"/>
              <a:t>, tj. njihova neadekvatna ekspresija može dovesti do maligne transformacije ćelije.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152400" y="6019800"/>
            <a:ext cx="88391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P</a:t>
            </a:r>
            <a:r>
              <a:rPr lang="sr-Latn-RS" sz="2000" dirty="0" smtClean="0"/>
              <a:t>rotoonkogeni i tumor-supresorski geni</a:t>
            </a:r>
            <a:r>
              <a:rPr lang="sr-Latn-RS" sz="2000" dirty="0" smtClean="0">
                <a:solidFill>
                  <a:srgbClr val="7030A0"/>
                </a:solidFill>
              </a:rPr>
              <a:t> direktno </a:t>
            </a:r>
            <a:r>
              <a:rPr lang="sr-Latn-RS" sz="2000" dirty="0" smtClean="0"/>
              <a:t>utiču na malignu transformaciju ćelije, a geni mutatori – </a:t>
            </a:r>
            <a:r>
              <a:rPr lang="sr-Latn-RS" sz="2000" dirty="0" smtClean="0">
                <a:solidFill>
                  <a:srgbClr val="00B050"/>
                </a:solidFill>
              </a:rPr>
              <a:t>indirektno</a:t>
            </a:r>
            <a:r>
              <a:rPr lang="sr-Latn-R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762000"/>
          </a:xfrm>
        </p:spPr>
        <p:txBody>
          <a:bodyPr>
            <a:normAutofit/>
          </a:bodyPr>
          <a:lstStyle/>
          <a:p>
            <a:pPr algn="l"/>
            <a:r>
              <a:rPr lang="sr-Latn-RS" sz="2400" b="1" u="sng" dirty="0" smtClean="0">
                <a:solidFill>
                  <a:srgbClr val="C00000"/>
                </a:solidFill>
              </a:rPr>
              <a:t>1. </a:t>
            </a:r>
            <a:r>
              <a:rPr lang="en-US" sz="2400" b="1" u="sng" dirty="0" smtClean="0">
                <a:solidFill>
                  <a:srgbClr val="C00000"/>
                </a:solidFill>
              </a:rPr>
              <a:t>P</a:t>
            </a:r>
            <a:r>
              <a:rPr lang="sr-Latn-RS" sz="2400" b="1" u="sng" dirty="0" smtClean="0">
                <a:solidFill>
                  <a:srgbClr val="C00000"/>
                </a:solidFill>
              </a:rPr>
              <a:t>rotoonkogeni </a:t>
            </a:r>
            <a:endParaRPr lang="en-US" sz="2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486400"/>
          </a:xfrm>
          <a:solidFill>
            <a:schemeClr val="bg1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sr-Latn-RS" sz="2400" dirty="0" smtClean="0"/>
              <a:t> </a:t>
            </a:r>
            <a:r>
              <a:rPr lang="en-US" sz="2400" dirty="0" smtClean="0"/>
              <a:t>P</a:t>
            </a:r>
            <a:r>
              <a:rPr lang="sr-Latn-RS" sz="2400" dirty="0" smtClean="0"/>
              <a:t>rotoonokogeni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sr-Latn-RS" sz="2400" dirty="0" smtClean="0"/>
              <a:t>kontrolisan </a:t>
            </a:r>
            <a:r>
              <a:rPr lang="en-US" sz="2400" dirty="0" err="1" smtClean="0"/>
              <a:t>na</a:t>
            </a:r>
            <a:r>
              <a:rPr lang="sr-Latn-RS" sz="2400" dirty="0" smtClean="0"/>
              <a:t>čin dovode do umnožavanja ćelija (proliferacija).</a:t>
            </a:r>
          </a:p>
          <a:p>
            <a:pPr>
              <a:buNone/>
            </a:pPr>
            <a:endParaRPr lang="sr-Latn-RS" sz="2400" dirty="0" smtClean="0"/>
          </a:p>
          <a:p>
            <a:pPr algn="just">
              <a:buFont typeface="Wingdings" pitchFamily="2" charset="2"/>
              <a:buChar char="Ø"/>
            </a:pPr>
            <a:r>
              <a:rPr lang="sr-Latn-RS" sz="2400" u="sng" dirty="0" smtClean="0">
                <a:solidFill>
                  <a:srgbClr val="C00000"/>
                </a:solidFill>
              </a:rPr>
              <a:t> </a:t>
            </a:r>
            <a:r>
              <a:rPr lang="en-US" sz="2400" u="sng" dirty="0" smtClean="0">
                <a:solidFill>
                  <a:srgbClr val="C00000"/>
                </a:solidFill>
              </a:rPr>
              <a:t>P</a:t>
            </a:r>
            <a:r>
              <a:rPr lang="sr-Latn-RS" sz="2400" u="sng" dirty="0" smtClean="0">
                <a:solidFill>
                  <a:srgbClr val="C00000"/>
                </a:solidFill>
              </a:rPr>
              <a:t>rodukti protoonkogena su proteini koji regulišu:</a:t>
            </a:r>
          </a:p>
          <a:p>
            <a:pPr algn="just">
              <a:buFontTx/>
              <a:buChar char="-"/>
            </a:pPr>
            <a:r>
              <a:rPr lang="sr-Latn-RS" sz="2400" dirty="0" smtClean="0">
                <a:solidFill>
                  <a:srgbClr val="0070C0"/>
                </a:solidFill>
              </a:rPr>
              <a:t>ćelijski rast, </a:t>
            </a:r>
          </a:p>
          <a:p>
            <a:pPr algn="just">
              <a:buFontTx/>
              <a:buChar char="-"/>
            </a:pPr>
            <a:r>
              <a:rPr lang="sr-Latn-RS" sz="2400" dirty="0" smtClean="0">
                <a:solidFill>
                  <a:srgbClr val="0070C0"/>
                </a:solidFill>
              </a:rPr>
              <a:t>diferencijaciju ćelija, i</a:t>
            </a:r>
          </a:p>
          <a:p>
            <a:pPr algn="just">
              <a:buFontTx/>
              <a:buChar char="-"/>
            </a:pPr>
            <a:r>
              <a:rPr lang="sr-Latn-RS" sz="2400" dirty="0">
                <a:solidFill>
                  <a:srgbClr val="0070C0"/>
                </a:solidFill>
              </a:rPr>
              <a:t>ć</a:t>
            </a:r>
            <a:r>
              <a:rPr lang="sr-Latn-RS" sz="2400" dirty="0" smtClean="0">
                <a:solidFill>
                  <a:srgbClr val="0070C0"/>
                </a:solidFill>
              </a:rPr>
              <a:t>elijsku smrt (apoptoza).</a:t>
            </a:r>
          </a:p>
          <a:p>
            <a:pPr marL="0" indent="0" algn="just">
              <a:buNone/>
            </a:pPr>
            <a:endParaRPr lang="sr-Latn-RS" sz="2400" dirty="0" smtClean="0">
              <a:solidFill>
                <a:srgbClr val="0070C0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sz="2400" u="sng" dirty="0" smtClean="0">
                <a:solidFill>
                  <a:srgbClr val="C00000"/>
                </a:solidFill>
              </a:rPr>
              <a:t> Razlikujemo </a:t>
            </a:r>
            <a:r>
              <a:rPr lang="sr-Latn-RS" sz="2400" u="sng" dirty="0" smtClean="0">
                <a:solidFill>
                  <a:srgbClr val="C00000"/>
                </a:solidFill>
              </a:rPr>
              <a:t>klase protoonkogena koji kodiraju:</a:t>
            </a:r>
          </a:p>
          <a:p>
            <a:pPr algn="just">
              <a:buFontTx/>
              <a:buChar char="-"/>
            </a:pPr>
            <a:r>
              <a:rPr lang="sr-Latn-RS" sz="2400" dirty="0" smtClean="0">
                <a:solidFill>
                  <a:srgbClr val="00B050"/>
                </a:solidFill>
              </a:rPr>
              <a:t>faktore  ćelijskog rasta </a:t>
            </a:r>
            <a:r>
              <a:rPr lang="sr-Latn-RS" sz="2400" dirty="0" smtClean="0"/>
              <a:t>(stimulišu ćelije u G0 fazi na deobu)</a:t>
            </a:r>
          </a:p>
          <a:p>
            <a:pPr algn="just">
              <a:buFontTx/>
              <a:buChar char="-"/>
            </a:pPr>
            <a:r>
              <a:rPr lang="sr-Latn-RS" sz="2400" dirty="0" smtClean="0">
                <a:solidFill>
                  <a:srgbClr val="00B050"/>
                </a:solidFill>
              </a:rPr>
              <a:t>receptore za faktore rasta </a:t>
            </a:r>
            <a:r>
              <a:rPr lang="sr-Latn-RS" sz="2400" dirty="0" smtClean="0"/>
              <a:t>(primaju signal i iniciraju ćelijski odgovor)</a:t>
            </a:r>
          </a:p>
          <a:p>
            <a:pPr algn="just">
              <a:buFontTx/>
              <a:buChar char="-"/>
            </a:pPr>
            <a:r>
              <a:rPr lang="sr-Latn-RS" sz="2400" dirty="0" smtClean="0">
                <a:solidFill>
                  <a:srgbClr val="00B050"/>
                </a:solidFill>
              </a:rPr>
              <a:t>nereceptorne protein-kinaze </a:t>
            </a:r>
            <a:r>
              <a:rPr lang="sr-Latn-RS" sz="2400" dirty="0" smtClean="0"/>
              <a:t>(prenos signala kroz citoplazmu)</a:t>
            </a:r>
          </a:p>
          <a:p>
            <a:pPr algn="just">
              <a:buFontTx/>
              <a:buChar char="-"/>
            </a:pPr>
            <a:r>
              <a:rPr lang="sr-Latn-RS" sz="2400" dirty="0" smtClean="0">
                <a:solidFill>
                  <a:srgbClr val="00B050"/>
                </a:solidFill>
              </a:rPr>
              <a:t>proteine sa GTP-aznom aktivnošću </a:t>
            </a:r>
            <a:r>
              <a:rPr lang="sr-Latn-RS" sz="2400" dirty="0" smtClean="0"/>
              <a:t>(npr. Ras-protein, produkt </a:t>
            </a:r>
            <a:r>
              <a:rPr lang="sr-Latn-RS" sz="2400" i="1" dirty="0" smtClean="0"/>
              <a:t>ras</a:t>
            </a:r>
            <a:r>
              <a:rPr lang="sr-Latn-RS" sz="2400" dirty="0" smtClean="0"/>
              <a:t> protoonkogena)</a:t>
            </a:r>
          </a:p>
          <a:p>
            <a:pPr algn="just">
              <a:buFontTx/>
              <a:buChar char="-"/>
            </a:pPr>
            <a:r>
              <a:rPr lang="sr-Latn-RS" sz="2400" dirty="0" smtClean="0">
                <a:solidFill>
                  <a:srgbClr val="00B050"/>
                </a:solidFill>
              </a:rPr>
              <a:t>jedarne proteine </a:t>
            </a:r>
            <a:r>
              <a:rPr lang="sr-Latn-RS" sz="2400" dirty="0" smtClean="0"/>
              <a:t>(su </a:t>
            </a:r>
            <a:r>
              <a:rPr lang="sr-Latn-RS" sz="2400" u="sng" dirty="0" smtClean="0"/>
              <a:t>transkripcioni faktori </a:t>
            </a:r>
            <a:r>
              <a:rPr lang="sr-Latn-RS" sz="2400" dirty="0" smtClean="0"/>
              <a:t>koji primaju signale koji stignu do jedra, deluju na DNK molekul i </a:t>
            </a:r>
            <a:r>
              <a:rPr lang="sr-Latn-RS" sz="2400" u="sng" dirty="0" smtClean="0"/>
              <a:t>dovode do ekspresije gena odgovornih za ćelijsku deobu i diferencijaciju)</a:t>
            </a:r>
          </a:p>
          <a:p>
            <a:pPr algn="just">
              <a:buFont typeface="Wingdings" pitchFamily="2" charset="2"/>
              <a:buChar char="Ø"/>
            </a:pPr>
            <a:endParaRPr lang="sr-Latn-RS" sz="2400" dirty="0" smtClean="0"/>
          </a:p>
          <a:p>
            <a:pPr algn="just">
              <a:buFont typeface="Wingdings" pitchFamily="2" charset="2"/>
              <a:buChar char="Ø"/>
            </a:pPr>
            <a:r>
              <a:rPr lang="sr-Latn-RS" sz="2400" dirty="0" smtClean="0"/>
              <a:t> </a:t>
            </a:r>
            <a:r>
              <a:rPr lang="en-US" sz="2400" dirty="0" smtClean="0"/>
              <a:t>M</a:t>
            </a:r>
            <a:r>
              <a:rPr lang="sr-Latn-RS" sz="2400" dirty="0" smtClean="0"/>
              <a:t>utacijom protoonkogena nastaju </a:t>
            </a:r>
            <a:r>
              <a:rPr lang="sr-Latn-RS" sz="2400" dirty="0" smtClean="0">
                <a:solidFill>
                  <a:srgbClr val="7030A0"/>
                </a:solidFill>
              </a:rPr>
              <a:t>ONKOGENI.</a:t>
            </a:r>
            <a:endParaRPr lang="en-US" sz="2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990600" y="3505200"/>
            <a:ext cx="251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sr-Latn-RS" sz="2400" dirty="0" err="1" smtClean="0"/>
              <a:t>p</a:t>
            </a:r>
            <a:r>
              <a:rPr lang="en-US" sz="2400" dirty="0" err="1" smtClean="0"/>
              <a:t>rotoonkogen</a:t>
            </a:r>
            <a:endParaRPr lang="en-US" sz="2400" dirty="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1371600" y="3124200"/>
            <a:ext cx="685800" cy="152400"/>
          </a:xfrm>
          <a:prstGeom prst="rect">
            <a:avLst/>
          </a:prstGeom>
          <a:solidFill>
            <a:srgbClr val="C65000"/>
          </a:solidFill>
          <a:ln w="9525">
            <a:solidFill>
              <a:srgbClr val="C65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1600200" y="3124200"/>
            <a:ext cx="304800" cy="152400"/>
          </a:xfrm>
          <a:prstGeom prst="rect">
            <a:avLst/>
          </a:prstGeom>
          <a:solidFill>
            <a:srgbClr val="FFCC00"/>
          </a:soli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n-US" sz="2400" b="0">
              <a:solidFill>
                <a:srgbClr val="663300"/>
              </a:solidFill>
            </a:endParaRP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2286000" y="3124200"/>
            <a:ext cx="685800" cy="152400"/>
          </a:xfrm>
          <a:prstGeom prst="rect">
            <a:avLst/>
          </a:prstGeom>
          <a:solidFill>
            <a:srgbClr val="C65000"/>
          </a:solidFill>
          <a:ln w="9525">
            <a:solidFill>
              <a:srgbClr val="C65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2438400" y="3124200"/>
            <a:ext cx="304800" cy="152400"/>
          </a:xfrm>
          <a:prstGeom prst="rect">
            <a:avLst/>
          </a:prstGeom>
          <a:solidFill>
            <a:srgbClr val="FFCC00"/>
          </a:soli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n-US" sz="2400" b="0">
              <a:solidFill>
                <a:srgbClr val="663300"/>
              </a:solidFill>
            </a:endParaRPr>
          </a:p>
        </p:txBody>
      </p:sp>
      <p:sp>
        <p:nvSpPr>
          <p:cNvPr id="5129" name="AutoShape 9"/>
          <p:cNvSpPr>
            <a:spLocks noChangeArrowheads="1"/>
          </p:cNvSpPr>
          <p:nvPr/>
        </p:nvSpPr>
        <p:spPr bwMode="auto">
          <a:xfrm>
            <a:off x="5867400" y="2590800"/>
            <a:ext cx="685800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4724400" y="3352800"/>
            <a:ext cx="3048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000" dirty="0" err="1"/>
              <a:t>mutacija</a:t>
            </a:r>
            <a:r>
              <a:rPr lang="en-US" sz="2000" dirty="0"/>
              <a:t> </a:t>
            </a:r>
            <a:r>
              <a:rPr lang="en-US" sz="2000" dirty="0" err="1"/>
              <a:t>jednog</a:t>
            </a:r>
            <a:r>
              <a:rPr lang="en-US" sz="2000" dirty="0"/>
              <a:t> </a:t>
            </a:r>
            <a:r>
              <a:rPr lang="en-US" sz="2000" dirty="0" err="1"/>
              <a:t>alela</a:t>
            </a:r>
            <a:r>
              <a:rPr lang="en-US" sz="2000" dirty="0"/>
              <a:t>                           </a:t>
            </a:r>
            <a:r>
              <a:rPr lang="en-US" sz="2000" dirty="0" err="1"/>
              <a:t>protoonkogena</a:t>
            </a:r>
            <a:endParaRPr lang="en-US" sz="2000" dirty="0"/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5867400" y="3124200"/>
            <a:ext cx="685800" cy="152400"/>
          </a:xfrm>
          <a:prstGeom prst="rect">
            <a:avLst/>
          </a:prstGeom>
          <a:solidFill>
            <a:srgbClr val="C65000"/>
          </a:solidFill>
          <a:ln w="9525">
            <a:solidFill>
              <a:srgbClr val="C65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6096000" y="3124200"/>
            <a:ext cx="304800" cy="1524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n-US" sz="2400" b="0">
              <a:solidFill>
                <a:srgbClr val="663300"/>
              </a:solidFill>
            </a:endParaRPr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6934200" y="3124200"/>
            <a:ext cx="685800" cy="152400"/>
          </a:xfrm>
          <a:prstGeom prst="rect">
            <a:avLst/>
          </a:prstGeom>
          <a:solidFill>
            <a:srgbClr val="C65000"/>
          </a:solidFill>
          <a:ln w="9525">
            <a:solidFill>
              <a:srgbClr val="C65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7162800" y="3124200"/>
            <a:ext cx="304800" cy="152400"/>
          </a:xfrm>
          <a:prstGeom prst="rect">
            <a:avLst/>
          </a:prstGeom>
          <a:solidFill>
            <a:srgbClr val="FFCC00"/>
          </a:soli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en-US" sz="2400" b="0">
              <a:solidFill>
                <a:srgbClr val="663300"/>
              </a:solidFill>
            </a:endParaRPr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1447800" y="2209800"/>
            <a:ext cx="1905000" cy="304800"/>
          </a:xfrm>
          <a:prstGeom prst="rightArrow">
            <a:avLst>
              <a:gd name="adj1" fmla="val 50000"/>
              <a:gd name="adj2" fmla="val 156250"/>
            </a:avLst>
          </a:prstGeom>
          <a:solidFill>
            <a:srgbClr val="C65000"/>
          </a:solidFill>
          <a:ln w="9525">
            <a:solidFill>
              <a:srgbClr val="C65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1295400" y="17526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b="1" dirty="0" err="1">
                <a:solidFill>
                  <a:srgbClr val="8C001B"/>
                </a:solidFill>
              </a:rPr>
              <a:t>normalni</a:t>
            </a:r>
            <a:r>
              <a:rPr lang="en-US" sz="2400" b="1" dirty="0">
                <a:solidFill>
                  <a:srgbClr val="8C001B"/>
                </a:solidFill>
              </a:rPr>
              <a:t> </a:t>
            </a:r>
            <a:r>
              <a:rPr lang="en-US" sz="2400" b="1" dirty="0" err="1">
                <a:solidFill>
                  <a:srgbClr val="8C001B"/>
                </a:solidFill>
              </a:rPr>
              <a:t>rast</a:t>
            </a:r>
            <a:endParaRPr lang="en-US" sz="2400" b="1" dirty="0">
              <a:solidFill>
                <a:srgbClr val="8C001B"/>
              </a:solidFill>
            </a:endParaRPr>
          </a:p>
        </p:txBody>
      </p:sp>
      <p:sp>
        <p:nvSpPr>
          <p:cNvPr id="5142" name="AutoShape 22"/>
          <p:cNvSpPr>
            <a:spLocks noChangeArrowheads="1"/>
          </p:cNvSpPr>
          <p:nvPr/>
        </p:nvSpPr>
        <p:spPr bwMode="auto">
          <a:xfrm>
            <a:off x="4114800" y="2286000"/>
            <a:ext cx="609600" cy="228600"/>
          </a:xfrm>
          <a:prstGeom prst="chevron">
            <a:avLst>
              <a:gd name="adj" fmla="val 66667"/>
            </a:avLst>
          </a:prstGeom>
          <a:solidFill>
            <a:srgbClr val="FFCC00"/>
          </a:solidFill>
          <a:ln w="9525">
            <a:solidFill>
              <a:srgbClr val="8C001B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5486400" y="2209800"/>
            <a:ext cx="3352800" cy="381000"/>
          </a:xfrm>
          <a:prstGeom prst="rightArrow">
            <a:avLst>
              <a:gd name="adj1" fmla="val 50000"/>
              <a:gd name="adj2" fmla="val 220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5311775" y="1757363"/>
            <a:ext cx="25942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400" b="1" dirty="0">
                <a:solidFill>
                  <a:srgbClr val="C00000"/>
                </a:solidFill>
              </a:rPr>
              <a:t>  </a:t>
            </a:r>
            <a:r>
              <a:rPr lang="en-US" sz="2400" b="1" dirty="0" err="1">
                <a:solidFill>
                  <a:srgbClr val="C00000"/>
                </a:solidFill>
              </a:rPr>
              <a:t>rast</a:t>
            </a:r>
            <a:r>
              <a:rPr lang="en-US" sz="2400" b="1" dirty="0">
                <a:solidFill>
                  <a:srgbClr val="C00000"/>
                </a:solidFill>
              </a:rPr>
              <a:t>  </a:t>
            </a:r>
            <a:r>
              <a:rPr lang="en-US" sz="2400" b="1" dirty="0" err="1">
                <a:solidFill>
                  <a:srgbClr val="C00000"/>
                </a:solidFill>
              </a:rPr>
              <a:t>bez</a:t>
            </a:r>
            <a:r>
              <a:rPr lang="en-US" sz="2400" b="1" dirty="0">
                <a:solidFill>
                  <a:srgbClr val="C00000"/>
                </a:solidFill>
              </a:rPr>
              <a:t>  </a:t>
            </a:r>
            <a:r>
              <a:rPr lang="en-US" sz="2400" b="1" dirty="0" err="1">
                <a:solidFill>
                  <a:srgbClr val="C00000"/>
                </a:solidFill>
              </a:rPr>
              <a:t>kontrole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5149" name="Line 29"/>
          <p:cNvSpPr>
            <a:spLocks noChangeShapeType="1"/>
          </p:cNvSpPr>
          <p:nvPr/>
        </p:nvSpPr>
        <p:spPr bwMode="auto">
          <a:xfrm flipV="1">
            <a:off x="1752600" y="2590800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50" name="Line 30"/>
          <p:cNvSpPr>
            <a:spLocks noChangeShapeType="1"/>
          </p:cNvSpPr>
          <p:nvPr/>
        </p:nvSpPr>
        <p:spPr bwMode="auto">
          <a:xfrm flipV="1">
            <a:off x="2590800" y="2590800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51" name="Line 31"/>
          <p:cNvSpPr>
            <a:spLocks noChangeShapeType="1"/>
          </p:cNvSpPr>
          <p:nvPr/>
        </p:nvSpPr>
        <p:spPr bwMode="auto">
          <a:xfrm flipV="1">
            <a:off x="7315200" y="2590800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42900" y="4572744"/>
            <a:ext cx="8458200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sr-Latn-RS" sz="2400" dirty="0" smtClean="0"/>
              <a:t> </a:t>
            </a:r>
            <a:r>
              <a:rPr lang="en-US" sz="2000" dirty="0" smtClean="0"/>
              <a:t>M</a:t>
            </a:r>
            <a:r>
              <a:rPr lang="sr-Latn-RS" sz="2000" dirty="0" smtClean="0"/>
              <a:t>utacije protoonkogena imaju </a:t>
            </a:r>
            <a:r>
              <a:rPr lang="sr-Latn-RS" sz="2000" u="sng" dirty="0" smtClean="0">
                <a:solidFill>
                  <a:srgbClr val="C00000"/>
                </a:solidFill>
              </a:rPr>
              <a:t>dominantan efekat</a:t>
            </a:r>
            <a:r>
              <a:rPr lang="sr-Latn-RS" sz="2000" dirty="0" smtClean="0"/>
              <a:t>, tj. dovoljna je promena jednog od dva alela, da dovede do nekontrolisanog rasta i umnožavanja ćelija.</a:t>
            </a:r>
            <a:endParaRPr lang="en-US" sz="20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781050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US" sz="3200" dirty="0" smtClean="0"/>
              <a:t>M</a:t>
            </a:r>
            <a:r>
              <a:rPr lang="sr-Latn-RS" sz="3200" dirty="0" smtClean="0"/>
              <a:t>ehanizmi aktivacije protoonkogena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2853121" y="2667000"/>
            <a:ext cx="291618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sr-Latn-RS" sz="2400" dirty="0" smtClean="0"/>
              <a:t>- VIRALNI </a:t>
            </a:r>
            <a:r>
              <a:rPr lang="sr-Latn-RS" sz="2400" dirty="0" smtClean="0"/>
              <a:t>I NEVIRALNI</a:t>
            </a:r>
            <a:endParaRPr lang="en-US" sz="24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sz="2800" u="sng" dirty="0" smtClean="0">
                <a:solidFill>
                  <a:schemeClr val="accent6">
                    <a:lumMod val="50000"/>
                  </a:schemeClr>
                </a:solidFill>
              </a:rPr>
              <a:t>V</a:t>
            </a:r>
            <a:r>
              <a:rPr lang="sr-Latn-RS" sz="2800" u="sng" dirty="0" smtClean="0">
                <a:solidFill>
                  <a:schemeClr val="accent6">
                    <a:lumMod val="50000"/>
                  </a:schemeClr>
                </a:solidFill>
              </a:rPr>
              <a:t>iralna aktivacija protoonkogena</a:t>
            </a:r>
            <a:endParaRPr lang="en-US" sz="2800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537448" cy="2923032"/>
          </a:xfrm>
          <a:noFill/>
        </p:spPr>
        <p:txBody>
          <a:bodyPr>
            <a:normAutofit/>
          </a:bodyPr>
          <a:lstStyle/>
          <a:p>
            <a:pPr algn="just"/>
            <a:r>
              <a:rPr lang="sr-Latn-RS" sz="2000" dirty="0" smtClean="0"/>
              <a:t>Onkogeni koji dovode do maligne transformacije ćelije su prvo otkriveni kod retrovirusa (podgrupa RNK virusa) – i to su </a:t>
            </a:r>
            <a:r>
              <a:rPr lang="sr-Latn-RS" sz="2000" dirty="0" smtClean="0">
                <a:solidFill>
                  <a:srgbClr val="0070C0"/>
                </a:solidFill>
              </a:rPr>
              <a:t>viralni onkogeni</a:t>
            </a:r>
            <a:r>
              <a:rPr lang="sr-Latn-RS" sz="2000" dirty="0" smtClean="0"/>
              <a:t>.</a:t>
            </a:r>
          </a:p>
          <a:p>
            <a:pPr algn="just"/>
            <a:endParaRPr lang="sr-Latn-RS" sz="2000" dirty="0"/>
          </a:p>
          <a:p>
            <a:pPr algn="just"/>
            <a:r>
              <a:rPr lang="sr-Latn-RS" sz="2000" dirty="0" smtClean="0"/>
              <a:t>Ustanovljeno je da su ovi virusni onkogeni zapravo izmenjene forme protoonkogena iz ćelija kičmenjaka iz koje ih je virus „pokupio“.</a:t>
            </a:r>
          </a:p>
          <a:p>
            <a:pPr marL="0" indent="0" algn="just">
              <a:buNone/>
            </a:pPr>
            <a:endParaRPr lang="sr-Latn-RS" sz="2000" dirty="0"/>
          </a:p>
          <a:p>
            <a:pPr algn="just"/>
            <a:r>
              <a:rPr lang="sr-Latn-RS" sz="2000" dirty="0" smtClean="0"/>
              <a:t>Inficiranjem ćelije ovakvim virusom može doći do njene maligne transformacije.</a:t>
            </a:r>
          </a:p>
          <a:p>
            <a:pPr algn="just"/>
            <a:endParaRPr lang="sr-Latn-RS" sz="20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1752600" y="1600200"/>
            <a:ext cx="4800600" cy="3124200"/>
            <a:chOff x="1776" y="1248"/>
            <a:chExt cx="2352" cy="1728"/>
          </a:xfrm>
        </p:grpSpPr>
        <p:sp>
          <p:nvSpPr>
            <p:cNvPr id="9218" name="AutoShape 2"/>
            <p:cNvSpPr>
              <a:spLocks noChangeArrowheads="1"/>
            </p:cNvSpPr>
            <p:nvPr/>
          </p:nvSpPr>
          <p:spPr bwMode="auto">
            <a:xfrm>
              <a:off x="1776" y="1248"/>
              <a:ext cx="2352" cy="1728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9" name="Oval 3"/>
            <p:cNvSpPr>
              <a:spLocks noChangeArrowheads="1"/>
            </p:cNvSpPr>
            <p:nvPr/>
          </p:nvSpPr>
          <p:spPr bwMode="auto">
            <a:xfrm>
              <a:off x="2880" y="1536"/>
              <a:ext cx="1056" cy="1152"/>
            </a:xfrm>
            <a:prstGeom prst="ellips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57"/>
          <p:cNvGrpSpPr>
            <a:grpSpLocks/>
          </p:cNvGrpSpPr>
          <p:nvPr/>
        </p:nvGrpSpPr>
        <p:grpSpPr bwMode="auto">
          <a:xfrm>
            <a:off x="838200" y="304800"/>
            <a:ext cx="4006850" cy="671513"/>
            <a:chOff x="528" y="192"/>
            <a:chExt cx="2524" cy="423"/>
          </a:xfrm>
        </p:grpSpPr>
        <p:sp>
          <p:nvSpPr>
            <p:cNvPr id="9220" name="Rectangle 4"/>
            <p:cNvSpPr>
              <a:spLocks noChangeArrowheads="1"/>
            </p:cNvSpPr>
            <p:nvPr/>
          </p:nvSpPr>
          <p:spPr bwMode="auto">
            <a:xfrm>
              <a:off x="528" y="384"/>
              <a:ext cx="384" cy="192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1" name="Rectangle 5"/>
            <p:cNvSpPr>
              <a:spLocks noChangeArrowheads="1"/>
            </p:cNvSpPr>
            <p:nvPr/>
          </p:nvSpPr>
          <p:spPr bwMode="auto">
            <a:xfrm>
              <a:off x="2640" y="384"/>
              <a:ext cx="384" cy="192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6" name="Rectangle 10" descr="Wide upward diagonal"/>
            <p:cNvSpPr>
              <a:spLocks noChangeArrowheads="1"/>
            </p:cNvSpPr>
            <p:nvPr/>
          </p:nvSpPr>
          <p:spPr bwMode="auto">
            <a:xfrm>
              <a:off x="2064" y="432"/>
              <a:ext cx="576" cy="96"/>
            </a:xfrm>
            <a:prstGeom prst="rect">
              <a:avLst/>
            </a:prstGeom>
            <a:pattFill prst="wdUpDiag">
              <a:fgClr>
                <a:srgbClr val="FFCC00"/>
              </a:fgClr>
              <a:bgClr>
                <a:srgbClr val="CC6600"/>
              </a:bgClr>
            </a:pattFill>
            <a:ln w="9525">
              <a:solidFill>
                <a:srgbClr val="CC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7" name="Rectangle 11"/>
            <p:cNvSpPr>
              <a:spLocks noChangeArrowheads="1"/>
            </p:cNvSpPr>
            <p:nvPr/>
          </p:nvSpPr>
          <p:spPr bwMode="auto">
            <a:xfrm>
              <a:off x="1488" y="432"/>
              <a:ext cx="576" cy="9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8" name="Rectangle 12" descr="Large confetti"/>
            <p:cNvSpPr>
              <a:spLocks noChangeArrowheads="1"/>
            </p:cNvSpPr>
            <p:nvPr/>
          </p:nvSpPr>
          <p:spPr bwMode="auto">
            <a:xfrm>
              <a:off x="912" y="432"/>
              <a:ext cx="576" cy="96"/>
            </a:xfrm>
            <a:prstGeom prst="rect">
              <a:avLst/>
            </a:prstGeom>
            <a:pattFill prst="lgConfetti">
              <a:fgClr>
                <a:srgbClr val="FFCC00"/>
              </a:fgClr>
              <a:bgClr>
                <a:srgbClr val="CC6600"/>
              </a:bgClr>
            </a:pattFill>
            <a:ln w="9525">
              <a:solidFill>
                <a:srgbClr val="CC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4" name="Text Box 18"/>
            <p:cNvSpPr txBox="1">
              <a:spLocks noChangeArrowheads="1"/>
            </p:cNvSpPr>
            <p:nvPr/>
          </p:nvSpPr>
          <p:spPr bwMode="auto">
            <a:xfrm>
              <a:off x="528" y="384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1800">
                  <a:solidFill>
                    <a:srgbClr val="FFCC00"/>
                  </a:solidFill>
                </a:rPr>
                <a:t>LTR</a:t>
              </a:r>
              <a:endParaRPr lang="en-US" sz="2400" b="0">
                <a:solidFill>
                  <a:srgbClr val="FFCC00"/>
                </a:solidFill>
              </a:endParaRPr>
            </a:p>
          </p:txBody>
        </p:sp>
        <p:sp>
          <p:nvSpPr>
            <p:cNvPr id="9235" name="Rectangle 19"/>
            <p:cNvSpPr>
              <a:spLocks noChangeArrowheads="1"/>
            </p:cNvSpPr>
            <p:nvPr/>
          </p:nvSpPr>
          <p:spPr bwMode="auto">
            <a:xfrm>
              <a:off x="2640" y="384"/>
              <a:ext cx="4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800">
                  <a:solidFill>
                    <a:srgbClr val="FFCC00"/>
                  </a:solidFill>
                </a:rPr>
                <a:t>LTR</a:t>
              </a: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9238" name="Text Box 22"/>
            <p:cNvSpPr txBox="1">
              <a:spLocks noChangeArrowheads="1"/>
            </p:cNvSpPr>
            <p:nvPr/>
          </p:nvSpPr>
          <p:spPr bwMode="auto">
            <a:xfrm>
              <a:off x="960" y="192"/>
              <a:ext cx="18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CC6600"/>
                  </a:solidFill>
                </a:rPr>
                <a:t>gag          pol         env</a:t>
              </a:r>
              <a:endParaRPr lang="en-US" sz="2400" b="0">
                <a:solidFill>
                  <a:srgbClr val="CC6600"/>
                </a:solidFill>
              </a:endParaRPr>
            </a:p>
          </p:txBody>
        </p:sp>
      </p:grp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4495800" y="914400"/>
            <a:ext cx="449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sr-Latn-CS" b="1" dirty="0">
                <a:solidFill>
                  <a:srgbClr val="CC6600"/>
                </a:solidFill>
              </a:rPr>
              <a:t>genom </a:t>
            </a:r>
            <a:r>
              <a:rPr lang="en-US" b="1" dirty="0">
                <a:solidFill>
                  <a:srgbClr val="CC6600"/>
                </a:solidFill>
              </a:rPr>
              <a:t>retrovirus</a:t>
            </a:r>
            <a:r>
              <a:rPr lang="sr-Latn-CS" b="1" dirty="0">
                <a:solidFill>
                  <a:srgbClr val="CC6600"/>
                </a:solidFill>
              </a:rPr>
              <a:t>a</a:t>
            </a:r>
            <a:r>
              <a:rPr lang="en-US" b="1" dirty="0">
                <a:solidFill>
                  <a:srgbClr val="CC6600"/>
                </a:solidFill>
              </a:rPr>
              <a:t> </a:t>
            </a:r>
            <a:r>
              <a:rPr lang="sr-Latn-CS" b="1" dirty="0">
                <a:solidFill>
                  <a:srgbClr val="CC6600"/>
                </a:solidFill>
              </a:rPr>
              <a:t>(</a:t>
            </a:r>
            <a:r>
              <a:rPr lang="en-US" b="1" dirty="0" err="1">
                <a:solidFill>
                  <a:srgbClr val="CC6600"/>
                </a:solidFill>
              </a:rPr>
              <a:t>bez</a:t>
            </a:r>
            <a:r>
              <a:rPr lang="en-US" b="1" dirty="0">
                <a:solidFill>
                  <a:srgbClr val="CC6600"/>
                </a:solidFill>
              </a:rPr>
              <a:t>  </a:t>
            </a:r>
            <a:r>
              <a:rPr lang="en-US" b="1" dirty="0" err="1">
                <a:solidFill>
                  <a:srgbClr val="CC6600"/>
                </a:solidFill>
              </a:rPr>
              <a:t>onkogena</a:t>
            </a:r>
            <a:r>
              <a:rPr lang="sr-Latn-CS" b="1" dirty="0">
                <a:solidFill>
                  <a:srgbClr val="CC6600"/>
                </a:solidFill>
              </a:rPr>
              <a:t>)</a:t>
            </a:r>
            <a:endParaRPr lang="en-US" b="1" dirty="0">
              <a:solidFill>
                <a:srgbClr val="CC6600"/>
              </a:solidFill>
            </a:endParaRPr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2971800" y="914400"/>
            <a:ext cx="0" cy="838200"/>
          </a:xfrm>
          <a:prstGeom prst="line">
            <a:avLst/>
          </a:prstGeom>
          <a:noFill/>
          <a:ln w="57150">
            <a:solidFill>
              <a:srgbClr val="990033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1" name="Freeform 25"/>
          <p:cNvSpPr>
            <a:spLocks/>
          </p:cNvSpPr>
          <p:nvPr/>
        </p:nvSpPr>
        <p:spPr bwMode="auto">
          <a:xfrm>
            <a:off x="4724400" y="2209800"/>
            <a:ext cx="1079500" cy="1524000"/>
          </a:xfrm>
          <a:custGeom>
            <a:avLst/>
            <a:gdLst/>
            <a:ahLst/>
            <a:cxnLst>
              <a:cxn ang="0">
                <a:pos x="432" y="0"/>
              </a:cxn>
              <a:cxn ang="0">
                <a:pos x="576" y="144"/>
              </a:cxn>
              <a:cxn ang="0">
                <a:pos x="336" y="288"/>
              </a:cxn>
              <a:cxn ang="0">
                <a:pos x="624" y="480"/>
              </a:cxn>
              <a:cxn ang="0">
                <a:pos x="0" y="528"/>
              </a:cxn>
              <a:cxn ang="0">
                <a:pos x="624" y="672"/>
              </a:cxn>
              <a:cxn ang="0">
                <a:pos x="192" y="768"/>
              </a:cxn>
              <a:cxn ang="0">
                <a:pos x="384" y="960"/>
              </a:cxn>
            </a:cxnLst>
            <a:rect l="0" t="0" r="r" b="b"/>
            <a:pathLst>
              <a:path w="680" h="960">
                <a:moveTo>
                  <a:pt x="432" y="0"/>
                </a:moveTo>
                <a:cubicBezTo>
                  <a:pt x="512" y="48"/>
                  <a:pt x="592" y="96"/>
                  <a:pt x="576" y="144"/>
                </a:cubicBezTo>
                <a:cubicBezTo>
                  <a:pt x="560" y="192"/>
                  <a:pt x="328" y="232"/>
                  <a:pt x="336" y="288"/>
                </a:cubicBezTo>
                <a:cubicBezTo>
                  <a:pt x="344" y="344"/>
                  <a:pt x="680" y="440"/>
                  <a:pt x="624" y="480"/>
                </a:cubicBezTo>
                <a:cubicBezTo>
                  <a:pt x="568" y="520"/>
                  <a:pt x="0" y="496"/>
                  <a:pt x="0" y="528"/>
                </a:cubicBezTo>
                <a:cubicBezTo>
                  <a:pt x="0" y="560"/>
                  <a:pt x="592" y="632"/>
                  <a:pt x="624" y="672"/>
                </a:cubicBezTo>
                <a:cubicBezTo>
                  <a:pt x="656" y="712"/>
                  <a:pt x="232" y="720"/>
                  <a:pt x="192" y="768"/>
                </a:cubicBezTo>
                <a:cubicBezTo>
                  <a:pt x="152" y="816"/>
                  <a:pt x="268" y="888"/>
                  <a:pt x="384" y="960"/>
                </a:cubicBezTo>
              </a:path>
            </a:pathLst>
          </a:custGeom>
          <a:noFill/>
          <a:ln w="38100" cmpd="sng">
            <a:solidFill>
              <a:srgbClr val="007A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6750452" y="1743670"/>
            <a:ext cx="2286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 err="1">
                <a:solidFill>
                  <a:srgbClr val="583B00"/>
                </a:solidFill>
              </a:rPr>
              <a:t>integracija</a:t>
            </a:r>
            <a:r>
              <a:rPr lang="en-US" b="1" dirty="0">
                <a:solidFill>
                  <a:srgbClr val="583B00"/>
                </a:solidFill>
              </a:rPr>
              <a:t>  </a:t>
            </a:r>
            <a:r>
              <a:rPr lang="en-US" b="1" dirty="0" err="1">
                <a:solidFill>
                  <a:srgbClr val="583B00"/>
                </a:solidFill>
              </a:rPr>
              <a:t>viralnog</a:t>
            </a:r>
            <a:r>
              <a:rPr lang="en-US" b="1" dirty="0">
                <a:solidFill>
                  <a:srgbClr val="583B00"/>
                </a:solidFill>
              </a:rPr>
              <a:t> </a:t>
            </a:r>
            <a:r>
              <a:rPr lang="en-US" b="1" dirty="0" err="1">
                <a:solidFill>
                  <a:srgbClr val="583B00"/>
                </a:solidFill>
              </a:rPr>
              <a:t>genoma</a:t>
            </a:r>
            <a:r>
              <a:rPr lang="en-US" b="1" dirty="0">
                <a:solidFill>
                  <a:srgbClr val="583B00"/>
                </a:solidFill>
              </a:rPr>
              <a:t> u DNK </a:t>
            </a:r>
            <a:r>
              <a:rPr lang="en-US" b="1" dirty="0" err="1">
                <a:solidFill>
                  <a:srgbClr val="583B00"/>
                </a:solidFill>
              </a:rPr>
              <a:t>domaćina</a:t>
            </a:r>
            <a:endParaRPr lang="en-US" b="1" dirty="0">
              <a:solidFill>
                <a:srgbClr val="583B00"/>
              </a:solidFill>
            </a:endParaRPr>
          </a:p>
        </p:txBody>
      </p:sp>
      <p:sp>
        <p:nvSpPr>
          <p:cNvPr id="9248" name="Line 32"/>
          <p:cNvSpPr>
            <a:spLocks noChangeShapeType="1"/>
          </p:cNvSpPr>
          <p:nvPr/>
        </p:nvSpPr>
        <p:spPr bwMode="auto">
          <a:xfrm flipH="1">
            <a:off x="5715000" y="2133600"/>
            <a:ext cx="1066800" cy="762000"/>
          </a:xfrm>
          <a:prstGeom prst="line">
            <a:avLst/>
          </a:prstGeom>
          <a:noFill/>
          <a:ln w="28575">
            <a:solidFill>
              <a:srgbClr val="583B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7" name="Rectangle 41"/>
          <p:cNvSpPr>
            <a:spLocks noChangeArrowheads="1"/>
          </p:cNvSpPr>
          <p:nvPr/>
        </p:nvSpPr>
        <p:spPr bwMode="auto">
          <a:xfrm rot="842174">
            <a:off x="4267200" y="3505200"/>
            <a:ext cx="685800" cy="76200"/>
          </a:xfrm>
          <a:prstGeom prst="rect">
            <a:avLst/>
          </a:prstGeom>
          <a:solidFill>
            <a:srgbClr val="CC6600"/>
          </a:solidFill>
          <a:ln w="9525">
            <a:solidFill>
              <a:srgbClr val="CC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1" name="Text Box 45"/>
          <p:cNvSpPr txBox="1">
            <a:spLocks noChangeArrowheads="1"/>
          </p:cNvSpPr>
          <p:nvPr/>
        </p:nvSpPr>
        <p:spPr bwMode="auto">
          <a:xfrm>
            <a:off x="2057400" y="4267200"/>
            <a:ext cx="327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800" b="1" dirty="0" err="1">
                <a:solidFill>
                  <a:srgbClr val="CC6600"/>
                </a:solidFill>
              </a:rPr>
              <a:t>pakovanje</a:t>
            </a:r>
            <a:r>
              <a:rPr lang="en-US" sz="1800" b="1" dirty="0">
                <a:solidFill>
                  <a:srgbClr val="CC6600"/>
                </a:solidFill>
              </a:rPr>
              <a:t>  </a:t>
            </a:r>
            <a:r>
              <a:rPr lang="en-US" sz="1800" b="1" dirty="0" err="1">
                <a:solidFill>
                  <a:srgbClr val="CC6600"/>
                </a:solidFill>
              </a:rPr>
              <a:t>retrovirusa</a:t>
            </a:r>
            <a:endParaRPr lang="en-US" sz="1800" b="1" dirty="0">
              <a:solidFill>
                <a:schemeClr val="tx1"/>
              </a:solidFill>
            </a:endParaRPr>
          </a:p>
        </p:txBody>
      </p:sp>
      <p:grpSp>
        <p:nvGrpSpPr>
          <p:cNvPr id="4" name="Group 81"/>
          <p:cNvGrpSpPr>
            <a:grpSpLocks/>
          </p:cNvGrpSpPr>
          <p:nvPr/>
        </p:nvGrpSpPr>
        <p:grpSpPr bwMode="auto">
          <a:xfrm>
            <a:off x="2514600" y="4876800"/>
            <a:ext cx="2590800" cy="838200"/>
            <a:chOff x="1584" y="2880"/>
            <a:chExt cx="1824" cy="720"/>
          </a:xfrm>
        </p:grpSpPr>
        <p:sp>
          <p:nvSpPr>
            <p:cNvPr id="9262" name="Line 46"/>
            <p:cNvSpPr>
              <a:spLocks noChangeShapeType="1"/>
            </p:cNvSpPr>
            <p:nvPr/>
          </p:nvSpPr>
          <p:spPr bwMode="auto">
            <a:xfrm flipH="1">
              <a:off x="1584" y="2880"/>
              <a:ext cx="816" cy="72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5" name="Line 49"/>
            <p:cNvSpPr>
              <a:spLocks noChangeShapeType="1"/>
            </p:cNvSpPr>
            <p:nvPr/>
          </p:nvSpPr>
          <p:spPr bwMode="auto">
            <a:xfrm>
              <a:off x="2400" y="2880"/>
              <a:ext cx="1008" cy="720"/>
            </a:xfrm>
            <a:prstGeom prst="line">
              <a:avLst/>
            </a:prstGeom>
            <a:noFill/>
            <a:ln w="57150">
              <a:solidFill>
                <a:srgbClr val="8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228600" y="6102350"/>
            <a:ext cx="609600" cy="311150"/>
          </a:xfrm>
          <a:prstGeom prst="rect">
            <a:avLst/>
          </a:prstGeom>
          <a:solidFill>
            <a:srgbClr val="CC6600"/>
          </a:solidFill>
          <a:ln w="9525">
            <a:solidFill>
              <a:srgbClr val="CC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6" name="Rectangle 60"/>
          <p:cNvSpPr>
            <a:spLocks noChangeArrowheads="1"/>
          </p:cNvSpPr>
          <p:nvPr/>
        </p:nvSpPr>
        <p:spPr bwMode="auto">
          <a:xfrm>
            <a:off x="3416300" y="6102350"/>
            <a:ext cx="579438" cy="311150"/>
          </a:xfrm>
          <a:prstGeom prst="rect">
            <a:avLst/>
          </a:prstGeom>
          <a:solidFill>
            <a:srgbClr val="CC6600"/>
          </a:solidFill>
          <a:ln w="9525">
            <a:solidFill>
              <a:srgbClr val="CC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7" name="Rectangle 61" descr="Wide upward diagonal"/>
          <p:cNvSpPr>
            <a:spLocks noChangeArrowheads="1"/>
          </p:cNvSpPr>
          <p:nvPr/>
        </p:nvSpPr>
        <p:spPr bwMode="auto">
          <a:xfrm>
            <a:off x="2547938" y="6180138"/>
            <a:ext cx="868362" cy="155575"/>
          </a:xfrm>
          <a:prstGeom prst="rect">
            <a:avLst/>
          </a:prstGeom>
          <a:pattFill prst="wdUpDiag">
            <a:fgClr>
              <a:srgbClr val="FFCC00"/>
            </a:fgClr>
            <a:bgClr>
              <a:srgbClr val="CC6600"/>
            </a:bgClr>
          </a:pattFill>
          <a:ln w="9525">
            <a:solidFill>
              <a:srgbClr val="CC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8" name="Rectangle 62"/>
          <p:cNvSpPr>
            <a:spLocks noChangeArrowheads="1"/>
          </p:cNvSpPr>
          <p:nvPr/>
        </p:nvSpPr>
        <p:spPr bwMode="auto">
          <a:xfrm>
            <a:off x="1677988" y="6180138"/>
            <a:ext cx="869950" cy="155575"/>
          </a:xfrm>
          <a:prstGeom prst="rect">
            <a:avLst/>
          </a:prstGeom>
          <a:solidFill>
            <a:srgbClr val="FFCC00"/>
          </a:solidFill>
          <a:ln w="9525">
            <a:solidFill>
              <a:srgbClr val="CC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9" name="Rectangle 63" descr="Large confetti"/>
          <p:cNvSpPr>
            <a:spLocks noChangeArrowheads="1"/>
          </p:cNvSpPr>
          <p:nvPr/>
        </p:nvSpPr>
        <p:spPr bwMode="auto">
          <a:xfrm>
            <a:off x="808038" y="6180138"/>
            <a:ext cx="869950" cy="155575"/>
          </a:xfrm>
          <a:prstGeom prst="rect">
            <a:avLst/>
          </a:prstGeom>
          <a:pattFill prst="lgConfetti">
            <a:fgClr>
              <a:srgbClr val="FFCC00"/>
            </a:fgClr>
            <a:bgClr>
              <a:srgbClr val="CC6600"/>
            </a:bgClr>
          </a:pattFill>
          <a:ln w="9525">
            <a:solidFill>
              <a:srgbClr val="CC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80" name="Text Box 64"/>
          <p:cNvSpPr txBox="1">
            <a:spLocks noChangeArrowheads="1"/>
          </p:cNvSpPr>
          <p:nvPr/>
        </p:nvSpPr>
        <p:spPr bwMode="auto">
          <a:xfrm>
            <a:off x="228600" y="610235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solidFill>
                  <a:srgbClr val="FFCC00"/>
                </a:solidFill>
              </a:rPr>
              <a:t>LTR</a:t>
            </a:r>
            <a:endParaRPr lang="en-US" sz="2400" b="0">
              <a:solidFill>
                <a:srgbClr val="FFCC00"/>
              </a:solidFill>
            </a:endParaRPr>
          </a:p>
        </p:txBody>
      </p:sp>
      <p:sp>
        <p:nvSpPr>
          <p:cNvPr id="9281" name="Rectangle 65"/>
          <p:cNvSpPr>
            <a:spLocks noChangeArrowheads="1"/>
          </p:cNvSpPr>
          <p:nvPr/>
        </p:nvSpPr>
        <p:spPr bwMode="auto">
          <a:xfrm>
            <a:off x="3416300" y="6102350"/>
            <a:ext cx="654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>
                <a:solidFill>
                  <a:srgbClr val="FFCC00"/>
                </a:solidFill>
              </a:rPr>
              <a:t>LTR</a:t>
            </a: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282" name="Text Box 66"/>
          <p:cNvSpPr txBox="1">
            <a:spLocks noChangeArrowheads="1"/>
          </p:cNvSpPr>
          <p:nvPr/>
        </p:nvSpPr>
        <p:spPr bwMode="auto">
          <a:xfrm>
            <a:off x="881063" y="5791200"/>
            <a:ext cx="2825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CC6600"/>
                </a:solidFill>
              </a:rPr>
              <a:t>gag          pol         env</a:t>
            </a:r>
            <a:endParaRPr lang="en-US" sz="2400" b="0">
              <a:solidFill>
                <a:srgbClr val="CC6600"/>
              </a:solidFill>
            </a:endParaRPr>
          </a:p>
        </p:txBody>
      </p:sp>
      <p:sp>
        <p:nvSpPr>
          <p:cNvPr id="9267" name="Rectangle 51"/>
          <p:cNvSpPr>
            <a:spLocks noChangeArrowheads="1"/>
          </p:cNvSpPr>
          <p:nvPr/>
        </p:nvSpPr>
        <p:spPr bwMode="auto">
          <a:xfrm>
            <a:off x="7162800" y="6096000"/>
            <a:ext cx="1447800" cy="304800"/>
          </a:xfrm>
          <a:prstGeom prst="rect">
            <a:avLst/>
          </a:prstGeom>
          <a:solidFill>
            <a:srgbClr val="007A00"/>
          </a:solidFill>
          <a:ln w="9525">
            <a:solidFill>
              <a:srgbClr val="007A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1" name="Text Box 55"/>
          <p:cNvSpPr txBox="1">
            <a:spLocks noChangeArrowheads="1"/>
          </p:cNvSpPr>
          <p:nvPr/>
        </p:nvSpPr>
        <p:spPr bwMode="auto">
          <a:xfrm>
            <a:off x="5638800" y="4953000"/>
            <a:ext cx="3505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 dirty="0" err="1">
                <a:solidFill>
                  <a:srgbClr val="007A00"/>
                </a:solidFill>
              </a:rPr>
              <a:t>protoonkogen</a:t>
            </a:r>
            <a:r>
              <a:rPr lang="en-US" b="1" dirty="0">
                <a:solidFill>
                  <a:srgbClr val="007A00"/>
                </a:solidFill>
              </a:rPr>
              <a:t> ‘’</a:t>
            </a:r>
            <a:r>
              <a:rPr lang="en-US" b="1" dirty="0" err="1">
                <a:solidFill>
                  <a:srgbClr val="007A00"/>
                </a:solidFill>
              </a:rPr>
              <a:t>pokupljen</a:t>
            </a:r>
            <a:r>
              <a:rPr lang="en-US" b="1" dirty="0">
                <a:solidFill>
                  <a:srgbClr val="007A00"/>
                </a:solidFill>
              </a:rPr>
              <a:t>’’  </a:t>
            </a:r>
            <a:r>
              <a:rPr lang="en-US" b="1" dirty="0" err="1">
                <a:solidFill>
                  <a:srgbClr val="007A00"/>
                </a:solidFill>
              </a:rPr>
              <a:t>iz</a:t>
            </a:r>
            <a:r>
              <a:rPr lang="en-US" b="1" dirty="0">
                <a:solidFill>
                  <a:srgbClr val="007A00"/>
                </a:solidFill>
              </a:rPr>
              <a:t>   </a:t>
            </a:r>
            <a:r>
              <a:rPr lang="en-US" b="1" dirty="0" err="1">
                <a:solidFill>
                  <a:srgbClr val="007A00"/>
                </a:solidFill>
              </a:rPr>
              <a:t>genoma</a:t>
            </a:r>
            <a:r>
              <a:rPr lang="en-US" b="1" dirty="0">
                <a:solidFill>
                  <a:srgbClr val="007A00"/>
                </a:solidFill>
              </a:rPr>
              <a:t> </a:t>
            </a:r>
            <a:r>
              <a:rPr lang="en-US" b="1" dirty="0" err="1">
                <a:solidFill>
                  <a:srgbClr val="007A00"/>
                </a:solidFill>
              </a:rPr>
              <a:t>domaćina</a:t>
            </a:r>
            <a:endParaRPr lang="en-US" b="1" dirty="0">
              <a:solidFill>
                <a:srgbClr val="007A00"/>
              </a:solidFill>
            </a:endParaRPr>
          </a:p>
        </p:txBody>
      </p:sp>
      <p:sp>
        <p:nvSpPr>
          <p:cNvPr id="9284" name="Rectangle 68"/>
          <p:cNvSpPr>
            <a:spLocks noChangeArrowheads="1"/>
          </p:cNvSpPr>
          <p:nvPr/>
        </p:nvSpPr>
        <p:spPr bwMode="auto">
          <a:xfrm>
            <a:off x="4756150" y="6096000"/>
            <a:ext cx="609600" cy="304800"/>
          </a:xfrm>
          <a:prstGeom prst="rect">
            <a:avLst/>
          </a:prstGeom>
          <a:solidFill>
            <a:srgbClr val="CC6600"/>
          </a:solidFill>
          <a:ln w="9525">
            <a:solidFill>
              <a:srgbClr val="CC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87" name="Rectangle 71"/>
          <p:cNvSpPr>
            <a:spLocks noChangeArrowheads="1"/>
          </p:cNvSpPr>
          <p:nvPr/>
        </p:nvSpPr>
        <p:spPr bwMode="auto">
          <a:xfrm>
            <a:off x="6280150" y="6172200"/>
            <a:ext cx="914400" cy="152400"/>
          </a:xfrm>
          <a:prstGeom prst="rect">
            <a:avLst/>
          </a:prstGeom>
          <a:solidFill>
            <a:srgbClr val="FFCC00"/>
          </a:solidFill>
          <a:ln w="9525">
            <a:solidFill>
              <a:srgbClr val="CC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88" name="Rectangle 72" descr="Large confetti"/>
          <p:cNvSpPr>
            <a:spLocks noChangeArrowheads="1"/>
          </p:cNvSpPr>
          <p:nvPr/>
        </p:nvSpPr>
        <p:spPr bwMode="auto">
          <a:xfrm>
            <a:off x="5365750" y="6172200"/>
            <a:ext cx="914400" cy="152400"/>
          </a:xfrm>
          <a:prstGeom prst="rect">
            <a:avLst/>
          </a:prstGeom>
          <a:pattFill prst="lgConfetti">
            <a:fgClr>
              <a:srgbClr val="FFCC00"/>
            </a:fgClr>
            <a:bgClr>
              <a:srgbClr val="CC6600"/>
            </a:bgClr>
          </a:pattFill>
          <a:ln w="9525">
            <a:solidFill>
              <a:srgbClr val="CC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89" name="Text Box 73"/>
          <p:cNvSpPr txBox="1">
            <a:spLocks noChangeArrowheads="1"/>
          </p:cNvSpPr>
          <p:nvPr/>
        </p:nvSpPr>
        <p:spPr bwMode="auto">
          <a:xfrm>
            <a:off x="4756150" y="60960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solidFill>
                  <a:srgbClr val="FFCC00"/>
                </a:solidFill>
              </a:rPr>
              <a:t>LTR</a:t>
            </a:r>
            <a:endParaRPr lang="en-US" sz="2400" b="0">
              <a:solidFill>
                <a:srgbClr val="FFCC00"/>
              </a:solidFill>
            </a:endParaRPr>
          </a:p>
        </p:txBody>
      </p:sp>
      <p:sp>
        <p:nvSpPr>
          <p:cNvPr id="9291" name="Text Box 75"/>
          <p:cNvSpPr txBox="1">
            <a:spLocks noChangeArrowheads="1"/>
          </p:cNvSpPr>
          <p:nvPr/>
        </p:nvSpPr>
        <p:spPr bwMode="auto">
          <a:xfrm>
            <a:off x="5441950" y="5715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CC6600"/>
                </a:solidFill>
              </a:rPr>
              <a:t>gag          pol         </a:t>
            </a:r>
            <a:r>
              <a:rPr lang="en-US" sz="2400">
                <a:solidFill>
                  <a:srgbClr val="007A00"/>
                </a:solidFill>
                <a:latin typeface="Comic Sans MS" pitchFamily="66" charset="0"/>
              </a:rPr>
              <a:t>v-onc</a:t>
            </a:r>
            <a:endParaRPr lang="en-US" sz="2400" b="0">
              <a:solidFill>
                <a:srgbClr val="CC6600"/>
              </a:solidFill>
              <a:latin typeface="Comic Sans MS" pitchFamily="66" charset="0"/>
            </a:endParaRPr>
          </a:p>
        </p:txBody>
      </p:sp>
      <p:sp>
        <p:nvSpPr>
          <p:cNvPr id="9292" name="Line 76"/>
          <p:cNvSpPr>
            <a:spLocks noChangeShapeType="1"/>
          </p:cNvSpPr>
          <p:nvPr/>
        </p:nvSpPr>
        <p:spPr bwMode="auto">
          <a:xfrm>
            <a:off x="8534400" y="5638800"/>
            <a:ext cx="0" cy="381000"/>
          </a:xfrm>
          <a:prstGeom prst="line">
            <a:avLst/>
          </a:prstGeom>
          <a:noFill/>
          <a:ln w="38100">
            <a:solidFill>
              <a:srgbClr val="007A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1905000" y="1752600"/>
            <a:ext cx="2133600" cy="1447800"/>
            <a:chOff x="1200" y="1104"/>
            <a:chExt cx="1344" cy="912"/>
          </a:xfrm>
        </p:grpSpPr>
        <p:sp>
          <p:nvSpPr>
            <p:cNvPr id="9249" name="Rectangle 33"/>
            <p:cNvSpPr>
              <a:spLocks noChangeArrowheads="1"/>
            </p:cNvSpPr>
            <p:nvPr/>
          </p:nvSpPr>
          <p:spPr bwMode="auto">
            <a:xfrm>
              <a:off x="2064" y="1296"/>
              <a:ext cx="192" cy="48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0" name="Rectangle 34"/>
            <p:cNvSpPr>
              <a:spLocks noChangeArrowheads="1"/>
            </p:cNvSpPr>
            <p:nvPr/>
          </p:nvSpPr>
          <p:spPr bwMode="auto">
            <a:xfrm>
              <a:off x="2208" y="1296"/>
              <a:ext cx="192" cy="48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1" name="Rectangle 35"/>
            <p:cNvSpPr>
              <a:spLocks noChangeArrowheads="1"/>
            </p:cNvSpPr>
            <p:nvPr/>
          </p:nvSpPr>
          <p:spPr bwMode="auto">
            <a:xfrm>
              <a:off x="1872" y="1296"/>
              <a:ext cx="192" cy="48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6" name="Rectangle 40"/>
            <p:cNvSpPr>
              <a:spLocks noChangeArrowheads="1"/>
            </p:cNvSpPr>
            <p:nvPr/>
          </p:nvSpPr>
          <p:spPr bwMode="auto">
            <a:xfrm>
              <a:off x="1872" y="1680"/>
              <a:ext cx="528" cy="48"/>
            </a:xfrm>
            <a:prstGeom prst="rect">
              <a:avLst/>
            </a:prstGeom>
            <a:solidFill>
              <a:srgbClr val="D28C00"/>
            </a:solidFill>
            <a:ln w="9525">
              <a:solidFill>
                <a:srgbClr val="583B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8" name="Text Box 42"/>
            <p:cNvSpPr txBox="1">
              <a:spLocks noChangeArrowheads="1"/>
            </p:cNvSpPr>
            <p:nvPr/>
          </p:nvSpPr>
          <p:spPr bwMode="auto">
            <a:xfrm>
              <a:off x="1632" y="1104"/>
              <a:ext cx="91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1400" b="1" i="1" dirty="0" err="1">
                  <a:solidFill>
                    <a:schemeClr val="accent6">
                      <a:lumMod val="50000"/>
                    </a:schemeClr>
                  </a:solidFill>
                </a:rPr>
                <a:t>viralna</a:t>
              </a:r>
              <a:r>
                <a:rPr lang="en-US" sz="1400" b="1" i="1" dirty="0">
                  <a:solidFill>
                    <a:schemeClr val="accent6">
                      <a:lumMod val="50000"/>
                    </a:schemeClr>
                  </a:solidFill>
                </a:rPr>
                <a:t> RNK</a:t>
              </a:r>
            </a:p>
          </p:txBody>
        </p:sp>
        <p:sp>
          <p:nvSpPr>
            <p:cNvPr id="9299" name="Line 83"/>
            <p:cNvSpPr>
              <a:spLocks noChangeShapeType="1"/>
            </p:cNvSpPr>
            <p:nvPr/>
          </p:nvSpPr>
          <p:spPr bwMode="auto">
            <a:xfrm>
              <a:off x="2112" y="1392"/>
              <a:ext cx="0" cy="192"/>
            </a:xfrm>
            <a:prstGeom prst="line">
              <a:avLst/>
            </a:prstGeom>
            <a:noFill/>
            <a:ln w="9525">
              <a:solidFill>
                <a:srgbClr val="583B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9300" name="Text Box 84"/>
            <p:cNvSpPr txBox="1">
              <a:spLocks noChangeArrowheads="1"/>
            </p:cNvSpPr>
            <p:nvPr/>
          </p:nvSpPr>
          <p:spPr bwMode="auto">
            <a:xfrm>
              <a:off x="1200" y="1296"/>
              <a:ext cx="960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sr-Latn-CS" sz="1400" b="1" dirty="0"/>
                <a:t>Reverzna transkriptaza</a:t>
              </a:r>
              <a:endParaRPr lang="en-US" sz="1400" b="1" dirty="0"/>
            </a:p>
          </p:txBody>
        </p:sp>
        <p:sp>
          <p:nvSpPr>
            <p:cNvPr id="9301" name="Line 85"/>
            <p:cNvSpPr>
              <a:spLocks noChangeShapeType="1"/>
            </p:cNvSpPr>
            <p:nvPr/>
          </p:nvSpPr>
          <p:spPr bwMode="auto">
            <a:xfrm>
              <a:off x="2112" y="1776"/>
              <a:ext cx="0" cy="144"/>
            </a:xfrm>
            <a:prstGeom prst="line">
              <a:avLst/>
            </a:prstGeom>
            <a:noFill/>
            <a:ln w="9525">
              <a:solidFill>
                <a:srgbClr val="583B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grpSp>
          <p:nvGrpSpPr>
            <p:cNvPr id="6" name="Group 90"/>
            <p:cNvGrpSpPr>
              <a:grpSpLocks/>
            </p:cNvGrpSpPr>
            <p:nvPr/>
          </p:nvGrpSpPr>
          <p:grpSpPr bwMode="auto">
            <a:xfrm>
              <a:off x="1872" y="1920"/>
              <a:ext cx="528" cy="96"/>
              <a:chOff x="1872" y="2160"/>
              <a:chExt cx="528" cy="96"/>
            </a:xfrm>
          </p:grpSpPr>
          <p:sp>
            <p:nvSpPr>
              <p:cNvPr id="9302" name="Rectangle 86"/>
              <p:cNvSpPr>
                <a:spLocks noChangeArrowheads="1"/>
              </p:cNvSpPr>
              <p:nvPr/>
            </p:nvSpPr>
            <p:spPr bwMode="auto">
              <a:xfrm>
                <a:off x="1872" y="2208"/>
                <a:ext cx="528" cy="48"/>
              </a:xfrm>
              <a:prstGeom prst="rect">
                <a:avLst/>
              </a:prstGeom>
              <a:solidFill>
                <a:srgbClr val="D28C00"/>
              </a:solidFill>
              <a:ln w="9525">
                <a:solidFill>
                  <a:srgbClr val="583B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3" name="Rectangle 87"/>
              <p:cNvSpPr>
                <a:spLocks noChangeArrowheads="1"/>
              </p:cNvSpPr>
              <p:nvPr/>
            </p:nvSpPr>
            <p:spPr bwMode="auto">
              <a:xfrm>
                <a:off x="1872" y="2160"/>
                <a:ext cx="528" cy="48"/>
              </a:xfrm>
              <a:prstGeom prst="rect">
                <a:avLst/>
              </a:prstGeom>
              <a:solidFill>
                <a:srgbClr val="D28C00"/>
              </a:solidFill>
              <a:ln w="9525">
                <a:solidFill>
                  <a:srgbClr val="583B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304" name="Text Box 88"/>
            <p:cNvSpPr txBox="1">
              <a:spLocks noChangeArrowheads="1"/>
            </p:cNvSpPr>
            <p:nvPr/>
          </p:nvSpPr>
          <p:spPr bwMode="auto">
            <a:xfrm>
              <a:off x="1440" y="1680"/>
              <a:ext cx="480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sr-Latn-CS" sz="1400" b="1" dirty="0"/>
                <a:t>cDNK</a:t>
              </a:r>
              <a:endParaRPr lang="en-US" sz="1400" b="1" dirty="0"/>
            </a:p>
          </p:txBody>
        </p:sp>
      </p:grpSp>
      <p:grpSp>
        <p:nvGrpSpPr>
          <p:cNvPr id="7" name="Group 91"/>
          <p:cNvGrpSpPr>
            <a:grpSpLocks/>
          </p:cNvGrpSpPr>
          <p:nvPr/>
        </p:nvGrpSpPr>
        <p:grpSpPr bwMode="auto">
          <a:xfrm>
            <a:off x="5029200" y="2971800"/>
            <a:ext cx="533400" cy="152400"/>
            <a:chOff x="1872" y="2160"/>
            <a:chExt cx="528" cy="96"/>
          </a:xfrm>
        </p:grpSpPr>
        <p:sp>
          <p:nvSpPr>
            <p:cNvPr id="9308" name="Rectangle 92"/>
            <p:cNvSpPr>
              <a:spLocks noChangeArrowheads="1"/>
            </p:cNvSpPr>
            <p:nvPr/>
          </p:nvSpPr>
          <p:spPr bwMode="auto">
            <a:xfrm>
              <a:off x="1872" y="2208"/>
              <a:ext cx="528" cy="48"/>
            </a:xfrm>
            <a:prstGeom prst="rect">
              <a:avLst/>
            </a:prstGeom>
            <a:solidFill>
              <a:srgbClr val="D28C00"/>
            </a:solidFill>
            <a:ln w="9525">
              <a:solidFill>
                <a:srgbClr val="583B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9" name="Rectangle 93"/>
            <p:cNvSpPr>
              <a:spLocks noChangeArrowheads="1"/>
            </p:cNvSpPr>
            <p:nvPr/>
          </p:nvSpPr>
          <p:spPr bwMode="auto">
            <a:xfrm>
              <a:off x="1872" y="2160"/>
              <a:ext cx="528" cy="48"/>
            </a:xfrm>
            <a:prstGeom prst="rect">
              <a:avLst/>
            </a:prstGeom>
            <a:solidFill>
              <a:srgbClr val="D28C00"/>
            </a:solidFill>
            <a:ln w="9525">
              <a:solidFill>
                <a:srgbClr val="583B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310" name="Line 94"/>
          <p:cNvSpPr>
            <a:spLocks noChangeShapeType="1"/>
          </p:cNvSpPr>
          <p:nvPr/>
        </p:nvSpPr>
        <p:spPr bwMode="auto">
          <a:xfrm flipV="1">
            <a:off x="3810000" y="2971800"/>
            <a:ext cx="1219200" cy="152400"/>
          </a:xfrm>
          <a:prstGeom prst="line">
            <a:avLst/>
          </a:prstGeom>
          <a:noFill/>
          <a:ln w="9525">
            <a:solidFill>
              <a:srgbClr val="583B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311" name="Line 95"/>
          <p:cNvSpPr>
            <a:spLocks noChangeShapeType="1"/>
          </p:cNvSpPr>
          <p:nvPr/>
        </p:nvSpPr>
        <p:spPr bwMode="auto">
          <a:xfrm flipH="1">
            <a:off x="4800600" y="3048000"/>
            <a:ext cx="381000" cy="381000"/>
          </a:xfrm>
          <a:prstGeom prst="line">
            <a:avLst/>
          </a:prstGeom>
          <a:noFill/>
          <a:ln w="9525">
            <a:solidFill>
              <a:srgbClr val="583B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313" name="Line 97"/>
          <p:cNvSpPr>
            <a:spLocks noChangeShapeType="1"/>
          </p:cNvSpPr>
          <p:nvPr/>
        </p:nvSpPr>
        <p:spPr bwMode="auto">
          <a:xfrm flipH="1">
            <a:off x="3962400" y="3581400"/>
            <a:ext cx="533400" cy="228600"/>
          </a:xfrm>
          <a:prstGeom prst="line">
            <a:avLst/>
          </a:prstGeom>
          <a:noFill/>
          <a:ln w="9525">
            <a:solidFill>
              <a:srgbClr val="583B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8" name="Group 101"/>
          <p:cNvGrpSpPr>
            <a:grpSpLocks/>
          </p:cNvGrpSpPr>
          <p:nvPr/>
        </p:nvGrpSpPr>
        <p:grpSpPr bwMode="auto">
          <a:xfrm>
            <a:off x="2286000" y="3581400"/>
            <a:ext cx="1600200" cy="307975"/>
            <a:chOff x="1440" y="2256"/>
            <a:chExt cx="1008" cy="194"/>
          </a:xfrm>
        </p:grpSpPr>
        <p:sp>
          <p:nvSpPr>
            <p:cNvPr id="9312" name="Rectangle 96"/>
            <p:cNvSpPr>
              <a:spLocks noChangeArrowheads="1"/>
            </p:cNvSpPr>
            <p:nvPr/>
          </p:nvSpPr>
          <p:spPr bwMode="auto">
            <a:xfrm rot="-308566">
              <a:off x="2016" y="2400"/>
              <a:ext cx="432" cy="48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4" name="Rectangle 98"/>
            <p:cNvSpPr>
              <a:spLocks noChangeArrowheads="1"/>
            </p:cNvSpPr>
            <p:nvPr/>
          </p:nvSpPr>
          <p:spPr bwMode="auto">
            <a:xfrm>
              <a:off x="1440" y="2256"/>
              <a:ext cx="670" cy="19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i="1" dirty="0" err="1">
                  <a:solidFill>
                    <a:schemeClr val="accent6">
                      <a:lumMod val="50000"/>
                    </a:schemeClr>
                  </a:solidFill>
                </a:rPr>
                <a:t>viralna</a:t>
              </a:r>
              <a:r>
                <a:rPr lang="en-US" sz="1400" b="1" i="1" dirty="0">
                  <a:solidFill>
                    <a:schemeClr val="accent6">
                      <a:lumMod val="50000"/>
                    </a:schemeClr>
                  </a:solidFill>
                </a:rPr>
                <a:t> RNK</a:t>
              </a:r>
            </a:p>
          </p:txBody>
        </p:sp>
      </p:grpSp>
      <p:sp>
        <p:nvSpPr>
          <p:cNvPr id="9315" name="Line 99"/>
          <p:cNvSpPr>
            <a:spLocks noChangeShapeType="1"/>
          </p:cNvSpPr>
          <p:nvPr/>
        </p:nvSpPr>
        <p:spPr bwMode="auto">
          <a:xfrm>
            <a:off x="3581400" y="3962400"/>
            <a:ext cx="0" cy="304800"/>
          </a:xfrm>
          <a:prstGeom prst="line">
            <a:avLst/>
          </a:prstGeom>
          <a:noFill/>
          <a:ln w="9525">
            <a:solidFill>
              <a:srgbClr val="583B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3" name="Text Box 62"/>
          <p:cNvSpPr txBox="1">
            <a:spLocks noChangeArrowheads="1"/>
          </p:cNvSpPr>
          <p:nvPr/>
        </p:nvSpPr>
        <p:spPr bwMode="auto">
          <a:xfrm>
            <a:off x="1608221" y="-10924"/>
            <a:ext cx="5562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u="sng" dirty="0">
                <a:solidFill>
                  <a:srgbClr val="00B050"/>
                </a:solidFill>
              </a:rPr>
              <a:t> </a:t>
            </a:r>
            <a:r>
              <a:rPr lang="en-US" sz="2000" u="sng" dirty="0" smtClean="0">
                <a:solidFill>
                  <a:srgbClr val="00B050"/>
                </a:solidFill>
              </a:rPr>
              <a:t>VIRALNA </a:t>
            </a:r>
            <a:r>
              <a:rPr lang="en-US" sz="2000" u="sng" dirty="0">
                <a:solidFill>
                  <a:srgbClr val="00B050"/>
                </a:solidFill>
              </a:rPr>
              <a:t>AKTIVACIJA </a:t>
            </a:r>
            <a:r>
              <a:rPr lang="en-US" sz="2000" u="sng" dirty="0" smtClean="0">
                <a:solidFill>
                  <a:srgbClr val="00B050"/>
                </a:solidFill>
              </a:rPr>
              <a:t>PROTOONKOGENA</a:t>
            </a:r>
            <a:endParaRPr lang="en-US" sz="2000" u="sng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9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9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9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9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9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9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9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9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9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9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9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9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9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9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9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9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9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9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9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9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9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3" dur="500"/>
                                        <p:tgtEl>
                                          <p:spTgt spid="9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6" dur="500"/>
                                        <p:tgtEl>
                                          <p:spTgt spid="9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0" grpId="0" animBg="1"/>
      <p:bldP spid="9247" grpId="0"/>
      <p:bldP spid="9248" grpId="0" animBg="1"/>
      <p:bldP spid="9257" grpId="0" animBg="1"/>
      <p:bldP spid="9261" grpId="0"/>
      <p:bldP spid="9275" grpId="0" animBg="1"/>
      <p:bldP spid="9276" grpId="0" animBg="1"/>
      <p:bldP spid="9277" grpId="0" animBg="1"/>
      <p:bldP spid="9278" grpId="0" animBg="1"/>
      <p:bldP spid="9279" grpId="0" animBg="1"/>
      <p:bldP spid="9280" grpId="0"/>
      <p:bldP spid="9281" grpId="0"/>
      <p:bldP spid="9282" grpId="0"/>
      <p:bldP spid="9267" grpId="0" animBg="1"/>
      <p:bldP spid="9271" grpId="0"/>
      <p:bldP spid="9284" grpId="0" animBg="1"/>
      <p:bldP spid="9287" grpId="0" animBg="1"/>
      <p:bldP spid="9288" grpId="0" animBg="1"/>
      <p:bldP spid="9289" grpId="0"/>
      <p:bldP spid="9291" grpId="0"/>
      <p:bldP spid="9292" grpId="0" animBg="1"/>
      <p:bldP spid="9310" grpId="0" animBg="1"/>
      <p:bldP spid="9311" grpId="0" animBg="1"/>
      <p:bldP spid="9313" grpId="0" animBg="1"/>
      <p:bldP spid="93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1207</TotalTime>
  <Words>1343</Words>
  <Application>Microsoft Office PowerPoint</Application>
  <PresentationFormat>On-screen Show (4:3)</PresentationFormat>
  <Paragraphs>234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Comic Sans MS</vt:lpstr>
      <vt:lpstr>Wingdings</vt:lpstr>
      <vt:lpstr>Office Theme</vt:lpstr>
      <vt:lpstr>Onkogenetika   -genetika kancera-</vt:lpstr>
      <vt:lpstr>PowerPoint Presentation</vt:lpstr>
      <vt:lpstr>PowerPoint Presentation</vt:lpstr>
      <vt:lpstr>PowerPoint Presentation</vt:lpstr>
      <vt:lpstr>1. Protoonkogeni </vt:lpstr>
      <vt:lpstr>PowerPoint Presentation</vt:lpstr>
      <vt:lpstr>Mehanizmi aktivacije protoonkogena</vt:lpstr>
      <vt:lpstr>Viralna aktivacija protoonkogena</vt:lpstr>
      <vt:lpstr>PowerPoint Presentation</vt:lpstr>
      <vt:lpstr>PowerPoint Presentation</vt:lpstr>
      <vt:lpstr>Neviralna aktivacija protoonkogena  (kvantitativne ili kvalitativne promene genskog proizvoda ovih gena)</vt:lpstr>
      <vt:lpstr>PowerPoint Presentation</vt:lpstr>
      <vt:lpstr>PowerPoint Presentation</vt:lpstr>
      <vt:lpstr>2. Tumor-supresorski geni</vt:lpstr>
      <vt:lpstr>PowerPoint Presentation</vt:lpstr>
      <vt:lpstr>PowerPoint Presentation</vt:lpstr>
      <vt:lpstr>PowerPoint Presentation</vt:lpstr>
      <vt:lpstr>3. Geni mutatori</vt:lpstr>
      <vt:lpstr>Geni koji kontrolišu ćelijski ciklus</vt:lpstr>
      <vt:lpstr>Geni koji kontrolišu apoptozu</vt:lpstr>
      <vt:lpstr>PowerPoint Presentation</vt:lpstr>
      <vt:lpstr>PowerPoint Presentation</vt:lpstr>
      <vt:lpstr>PowerPoint Presentation</vt:lpstr>
      <vt:lpstr>PowerPoint Presentation</vt:lpstr>
      <vt:lpstr>Geneza (nastanak) kancera</vt:lpstr>
      <vt:lpstr> Akumulacija ovih promena u ćeliji se dešava kroz različito dug vremenski period, do konačne i ireverzibilne transformacije.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Genetika kancera -onkogenetika-</dc:title>
  <dc:creator>Korisnik</dc:creator>
  <cp:lastModifiedBy>Windows User</cp:lastModifiedBy>
  <cp:revision>184</cp:revision>
  <dcterms:created xsi:type="dcterms:W3CDTF">2019-12-17T07:14:36Z</dcterms:created>
  <dcterms:modified xsi:type="dcterms:W3CDTF">2023-05-18T09:08:55Z</dcterms:modified>
</cp:coreProperties>
</file>